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59" r:id="rId5"/>
    <p:sldId id="272" r:id="rId6"/>
    <p:sldId id="262" r:id="rId7"/>
    <p:sldId id="263" r:id="rId8"/>
    <p:sldId id="264" r:id="rId9"/>
    <p:sldId id="261" r:id="rId10"/>
    <p:sldId id="266" r:id="rId11"/>
    <p:sldId id="268" r:id="rId12"/>
    <p:sldId id="269" r:id="rId13"/>
    <p:sldId id="265" r:id="rId14"/>
    <p:sldId id="270" r:id="rId15"/>
    <p:sldId id="273" r:id="rId16"/>
    <p:sldId id="271" r:id="rId17"/>
    <p:sldId id="260" r:id="rId18"/>
    <p:sldId id="267"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F88B7F-CBC5-4C8C-B66E-C859E4289B5F}" v="39" dt="2025-04-14T21:04:33.4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4" autoAdjust="0"/>
    <p:restoredTop sz="72534" autoAdjust="0"/>
  </p:normalViewPr>
  <p:slideViewPr>
    <p:cSldViewPr snapToGrid="0">
      <p:cViewPr varScale="1">
        <p:scale>
          <a:sx n="90" d="100"/>
          <a:sy n="90" d="100"/>
        </p:scale>
        <p:origin x="201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F9D68-B068-4919-B2F2-0CF933459D10}" type="datetimeFigureOut">
              <a:rPr lang="en-US" smtClean="0"/>
              <a:t>4/16/25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125780-D843-4DA8-ADF1-563A2A2ECD02}" type="slidenum">
              <a:rPr lang="en-US" smtClean="0"/>
              <a:t>‹#›</a:t>
            </a:fld>
            <a:endParaRPr lang="en-US"/>
          </a:p>
        </p:txBody>
      </p:sp>
    </p:spTree>
    <p:extLst>
      <p:ext uri="{BB962C8B-B14F-4D97-AF65-F5344CB8AC3E}">
        <p14:creationId xmlns:p14="http://schemas.microsoft.com/office/powerpoint/2010/main" val="23325798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OK, here's an overview of what we're going to talk about.</a:t>
            </a:r>
          </a:p>
          <a:p>
            <a:endParaRPr lang="en-US" dirty="0"/>
          </a:p>
          <a:p>
            <a:r>
              <a:rPr lang="en-US" dirty="0"/>
              <a:t>For the copyright piece, it was honestly hard to know how in depth I should attempt to be on this topic. I mean, one could easily do an hour-long presentation just on this. But I also realize that a lot of library workers are already familiar with copyright and fair use laws and guidelines. But I also don't want to assume. So I figured a brief overview would be in order. </a:t>
            </a:r>
          </a:p>
          <a:p>
            <a:endParaRPr lang="en-US" dirty="0"/>
          </a:p>
          <a:p>
            <a:r>
              <a:rPr lang="en-US" dirty="0"/>
              <a:t>So if you suddenly find yourself thinking “wait a minute, I came in hoping to learn about how AI is going to affect copyright, and I'm now realizing I don't even understand copyright,” I think we'll provide enough of an overview to help. But if you want to learn more about copyright and fair use, especially as it applies in our world, there are a ton of resources out there you can use on your own. I'm really partial to the copyright and fair use </a:t>
            </a:r>
            <a:r>
              <a:rPr lang="en-US" dirty="0" err="1"/>
              <a:t>LibGuide</a:t>
            </a:r>
            <a:r>
              <a:rPr lang="en-US" dirty="0"/>
              <a:t> created and maintained by Rich Stim, at the Stanford University libraries.</a:t>
            </a:r>
          </a:p>
          <a:p>
            <a:endParaRPr lang="en-US" dirty="0"/>
          </a:p>
          <a:p>
            <a:endParaRPr lang="en-US" dirty="0"/>
          </a:p>
        </p:txBody>
      </p:sp>
      <p:sp>
        <p:nvSpPr>
          <p:cNvPr id="4" name="Slide Number Placeholder 3"/>
          <p:cNvSpPr>
            <a:spLocks noGrp="1"/>
          </p:cNvSpPr>
          <p:nvPr>
            <p:ph type="sldNum" sz="quarter" idx="5"/>
          </p:nvPr>
        </p:nvSpPr>
        <p:spPr/>
        <p:txBody>
          <a:bodyPr/>
          <a:lstStyle/>
          <a:p>
            <a:fld id="{57125780-D843-4DA8-ADF1-563A2A2ECD02}" type="slidenum">
              <a:rPr lang="en-US" smtClean="0"/>
              <a:t>2</a:t>
            </a:fld>
            <a:endParaRPr lang="en-US"/>
          </a:p>
        </p:txBody>
      </p:sp>
    </p:spTree>
    <p:extLst>
      <p:ext uri="{BB962C8B-B14F-4D97-AF65-F5344CB8AC3E}">
        <p14:creationId xmlns:p14="http://schemas.microsoft.com/office/powerpoint/2010/main" val="19438533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OK, now that we've talked about copyright implications, how this works generally, and what publishers may be doing, let's talk a bit about specific implications for libraries.</a:t>
            </a:r>
          </a:p>
          <a:p>
            <a:endParaRPr lang="en-US" dirty="0"/>
          </a:p>
          <a:p>
            <a:r>
              <a:rPr lang="en-US" dirty="0"/>
              <a:t>The good news is that there are many articles on the topic. </a:t>
            </a:r>
          </a:p>
          <a:p>
            <a:r>
              <a:rPr lang="en-US" dirty="0"/>
              <a:t>Many are  focused on public libraries, but most issues/topics apply to academic environments as well. </a:t>
            </a:r>
          </a:p>
          <a:p>
            <a:r>
              <a:rPr lang="en-US" dirty="0"/>
              <a:t>Some issues are obvious, such as data security. Ideally, you want to see that any AI software your institution may be interacting with, either for free, or perhaps on a subscription-based model, has adequate data security provisions. But then what about things like data privacy, and consent? So far, that has been a pretty big weak spot for AI technology.</a:t>
            </a:r>
          </a:p>
          <a:p>
            <a:endParaRPr lang="en-US" dirty="0"/>
          </a:p>
          <a:p>
            <a:r>
              <a:rPr lang="en-US" dirty="0"/>
              <a:t>Questions that could be asked include: is the data anonymized? Is there an opt-out? Are any of the proposed uses obvious/is there informed consent? AI tools are also prone to bias (more on next slide). </a:t>
            </a:r>
          </a:p>
        </p:txBody>
      </p:sp>
      <p:sp>
        <p:nvSpPr>
          <p:cNvPr id="4" name="Slide Number Placeholder 3"/>
          <p:cNvSpPr>
            <a:spLocks noGrp="1"/>
          </p:cNvSpPr>
          <p:nvPr>
            <p:ph type="sldNum" sz="quarter" idx="5"/>
          </p:nvPr>
        </p:nvSpPr>
        <p:spPr/>
        <p:txBody>
          <a:bodyPr/>
          <a:lstStyle/>
          <a:p>
            <a:fld id="{57125780-D843-4DA8-ADF1-563A2A2ECD02}" type="slidenum">
              <a:rPr lang="en-US" smtClean="0"/>
              <a:t>11</a:t>
            </a:fld>
            <a:endParaRPr lang="en-US"/>
          </a:p>
        </p:txBody>
      </p:sp>
    </p:spTree>
    <p:extLst>
      <p:ext uri="{BB962C8B-B14F-4D97-AF65-F5344CB8AC3E}">
        <p14:creationId xmlns:p14="http://schemas.microsoft.com/office/powerpoint/2010/main" val="12360956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might seem abstract, so a concrete example is an order. Many libraries make use of chat services, and larger libraries might consider using AI as a screening tool, or for initial patron contact. </a:t>
            </a:r>
          </a:p>
          <a:p>
            <a:endParaRPr lang="en-US" dirty="0"/>
          </a:p>
          <a:p>
            <a:r>
              <a:rPr lang="en-US" dirty="0"/>
              <a:t>In that instance, it would be worth understanding how the AI provider interacts with patrons, and what it does with any gathered information. Is the information added to a larger database and reused for other purposes? Is any private information anonymized? Is the patron given an opportunity to opt-in/informed consent? Is there any information available on possible inherent biases in the AI model (stereotyping, lack of diversity and inclusion, etc.).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Another example: Query spies are not new, but the information they generate bears reexamining in the age of AI. If you don't know what a query spy is, many of the tools we use have the ability to provide data on what users type in to the search bars of your various products. Not necessarily just the results, but the exact keywords they use. In some instances, they are even able to show you things that users typed in, but then did not submit. And far from this being exotic, I think this is actually something Springshare provides as part of the standard data set available with </a:t>
            </a:r>
            <a:r>
              <a:rPr lang="en-US" dirty="0" err="1"/>
              <a:t>LibAnswers</a:t>
            </a:r>
            <a:r>
              <a:rPr lang="en-US" dirty="0"/>
              <a:t> reports.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Now, of course, this data is not tied to individual users. But this was an example that popped to mind immediately as something that sounded pretty cool if a bit sneaky prior to the rise of AI technology. But given the consumptive nature of that technology, it’s now a functionality feature, IMO, that bears a little bit more consideration, and seems like the sort of thing that should possibly be disclosed to users.</a:t>
            </a:r>
          </a:p>
        </p:txBody>
      </p:sp>
      <p:sp>
        <p:nvSpPr>
          <p:cNvPr id="4" name="Slide Number Placeholder 3"/>
          <p:cNvSpPr>
            <a:spLocks noGrp="1"/>
          </p:cNvSpPr>
          <p:nvPr>
            <p:ph type="sldNum" sz="quarter" idx="5"/>
          </p:nvPr>
        </p:nvSpPr>
        <p:spPr/>
        <p:txBody>
          <a:bodyPr/>
          <a:lstStyle/>
          <a:p>
            <a:fld id="{57125780-D843-4DA8-ADF1-563A2A2ECD02}" type="slidenum">
              <a:rPr lang="en-US" smtClean="0"/>
              <a:t>12</a:t>
            </a:fld>
            <a:endParaRPr lang="en-US"/>
          </a:p>
        </p:txBody>
      </p:sp>
    </p:spTree>
    <p:extLst>
      <p:ext uri="{BB962C8B-B14F-4D97-AF65-F5344CB8AC3E}">
        <p14:creationId xmlns:p14="http://schemas.microsoft.com/office/powerpoint/2010/main" val="11498268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OK, so, all that said, what can we do about it? What concrete steps can we take?</a:t>
            </a:r>
          </a:p>
          <a:p>
            <a:endParaRPr lang="en-US" dirty="0"/>
          </a:p>
          <a:p>
            <a:r>
              <a:rPr lang="en-US" dirty="0"/>
              <a:t>Because, as I think we’ve shown, how AI models use and retain content is somewhat opaque. You can find plenty of internet content with positive reports on how input is used for training and enhancement, but not as much owning up to pitfalls, false attributions, etc. I think this is one facet of what is often referred to as AI “black box syndrome.” in our world, I feel like you often hear that brought up when specifically discussing how AI finds and returns its results. But I think this concept can be applied more broadly, because there is still a lot of issues with AI, and companies are not necessarily good about disclosing those issues, or how they come up, or why, or what they're going to do about them. So how can libraries protect themselves?</a:t>
            </a:r>
          </a:p>
          <a:p>
            <a:endParaRPr lang="en-US" dirty="0"/>
          </a:p>
          <a:p>
            <a:endParaRPr lang="en-US" dirty="0"/>
          </a:p>
          <a:p>
            <a:endParaRPr lang="en-US" dirty="0"/>
          </a:p>
          <a:p>
            <a:r>
              <a:rPr lang="en-US" dirty="0"/>
              <a:t>Read slides. </a:t>
            </a:r>
          </a:p>
        </p:txBody>
      </p:sp>
      <p:sp>
        <p:nvSpPr>
          <p:cNvPr id="4" name="Slide Number Placeholder 3"/>
          <p:cNvSpPr>
            <a:spLocks noGrp="1"/>
          </p:cNvSpPr>
          <p:nvPr>
            <p:ph type="sldNum" sz="quarter" idx="5"/>
          </p:nvPr>
        </p:nvSpPr>
        <p:spPr/>
        <p:txBody>
          <a:bodyPr/>
          <a:lstStyle/>
          <a:p>
            <a:fld id="{57125780-D843-4DA8-ADF1-563A2A2ECD02}" type="slidenum">
              <a:rPr lang="en-US" smtClean="0"/>
              <a:t>13</a:t>
            </a:fld>
            <a:endParaRPr lang="en-US"/>
          </a:p>
        </p:txBody>
      </p:sp>
    </p:spTree>
    <p:extLst>
      <p:ext uri="{BB962C8B-B14F-4D97-AF65-F5344CB8AC3E}">
        <p14:creationId xmlns:p14="http://schemas.microsoft.com/office/powerpoint/2010/main" val="24676674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slides.</a:t>
            </a:r>
          </a:p>
          <a:p>
            <a:endParaRPr lang="en-US" dirty="0"/>
          </a:p>
        </p:txBody>
      </p:sp>
      <p:sp>
        <p:nvSpPr>
          <p:cNvPr id="4" name="Slide Number Placeholder 3"/>
          <p:cNvSpPr>
            <a:spLocks noGrp="1"/>
          </p:cNvSpPr>
          <p:nvPr>
            <p:ph type="sldNum" sz="quarter" idx="5"/>
          </p:nvPr>
        </p:nvSpPr>
        <p:spPr/>
        <p:txBody>
          <a:bodyPr/>
          <a:lstStyle/>
          <a:p>
            <a:fld id="{57125780-D843-4DA8-ADF1-563A2A2ECD02}" type="slidenum">
              <a:rPr lang="en-US" smtClean="0"/>
              <a:t>14</a:t>
            </a:fld>
            <a:endParaRPr lang="en-US"/>
          </a:p>
        </p:txBody>
      </p:sp>
    </p:spTree>
    <p:extLst>
      <p:ext uri="{BB962C8B-B14F-4D97-AF65-F5344CB8AC3E}">
        <p14:creationId xmlns:p14="http://schemas.microsoft.com/office/powerpoint/2010/main" val="30796009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realize this piece probably sounds somewhat obvious, since this is such a big part of what we do, but we could consider beginning to educate our patrons on some of these points specifically. For example, I would imagine that most of our patrons are not thinking about things like informed consent, the anonymization of any data they input, etc.</a:t>
            </a:r>
          </a:p>
          <a:p>
            <a:endParaRPr lang="en-US" dirty="0"/>
          </a:p>
          <a:p>
            <a:r>
              <a:rPr lang="en-US" dirty="0"/>
              <a:t>And it doesn't have to be anything fancy. Even simple disclosures on websites, or maybe the creation of a guide providing an overview on the topic, would be great places to start. Not that we're going to have answers for all of this, but it would help to get patrons thinking about this stuff.</a:t>
            </a:r>
          </a:p>
          <a:p>
            <a:endParaRPr lang="en-US" dirty="0"/>
          </a:p>
          <a:p>
            <a:r>
              <a:rPr lang="en-US" dirty="0"/>
              <a:t>There are other things that could be done as well, but some of these things start to verge into wider university policy, and into things where it wouldn't arguably be the library's policy to drive. But at least for now, paying attention to licensing agreements, reigning in vendors, when possible, and educating your patron base are a good start, in terms of what we can do in order to begin to mount a response.</a:t>
            </a:r>
          </a:p>
        </p:txBody>
      </p:sp>
      <p:sp>
        <p:nvSpPr>
          <p:cNvPr id="4" name="Slide Number Placeholder 3"/>
          <p:cNvSpPr>
            <a:spLocks noGrp="1"/>
          </p:cNvSpPr>
          <p:nvPr>
            <p:ph type="sldNum" sz="quarter" idx="5"/>
          </p:nvPr>
        </p:nvSpPr>
        <p:spPr/>
        <p:txBody>
          <a:bodyPr/>
          <a:lstStyle/>
          <a:p>
            <a:fld id="{57125780-D843-4DA8-ADF1-563A2A2ECD02}" type="slidenum">
              <a:rPr lang="en-US" smtClean="0"/>
              <a:t>15</a:t>
            </a:fld>
            <a:endParaRPr lang="en-US"/>
          </a:p>
        </p:txBody>
      </p:sp>
    </p:spTree>
    <p:extLst>
      <p:ext uri="{BB962C8B-B14F-4D97-AF65-F5344CB8AC3E}">
        <p14:creationId xmlns:p14="http://schemas.microsoft.com/office/powerpoint/2010/main" val="21890755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have a certification in copyright and fair use from the (very redundantly) named University of Maryland University College. Yes, that is actually what they call it. My certification is kind of old, but as we'll discuss, copyright laws don't actually change very often. Guidelines and interpretations change, and we're often forced to make good faith determinations based on emerging technologies and other changes, but as many of you realize, the laws themselves lag far behind current technology.</a:t>
            </a:r>
          </a:p>
          <a:p>
            <a:endParaRPr lang="en-US" dirty="0"/>
          </a:p>
          <a:p>
            <a:r>
              <a:rPr lang="en-US" dirty="0"/>
              <a:t>Next, read slides</a:t>
            </a:r>
          </a:p>
          <a:p>
            <a:endParaRPr lang="en-US" dirty="0"/>
          </a:p>
          <a:p>
            <a:r>
              <a:rPr lang="en-US" dirty="0"/>
              <a:t>Anything that can be fixed in a tangible medium. Dance example. Ideas, processes, procedures, etc. are not. </a:t>
            </a:r>
          </a:p>
          <a:p>
            <a:endParaRPr lang="en-US" dirty="0"/>
          </a:p>
          <a:p>
            <a:r>
              <a:rPr lang="en-US" dirty="0"/>
              <a:t>Works for hire examples. Teacher’s exemption. </a:t>
            </a:r>
          </a:p>
          <a:p>
            <a:endParaRPr lang="en-US" dirty="0"/>
          </a:p>
          <a:p>
            <a:r>
              <a:rPr lang="en-US" dirty="0"/>
              <a:t>AI changes this – so far, people can’t on AI-generated writing and other items. </a:t>
            </a:r>
          </a:p>
        </p:txBody>
      </p:sp>
      <p:sp>
        <p:nvSpPr>
          <p:cNvPr id="4" name="Slide Number Placeholder 3"/>
          <p:cNvSpPr>
            <a:spLocks noGrp="1"/>
          </p:cNvSpPr>
          <p:nvPr>
            <p:ph type="sldNum" sz="quarter" idx="5"/>
          </p:nvPr>
        </p:nvSpPr>
        <p:spPr/>
        <p:txBody>
          <a:bodyPr/>
          <a:lstStyle/>
          <a:p>
            <a:fld id="{57125780-D843-4DA8-ADF1-563A2A2ECD02}" type="slidenum">
              <a:rPr lang="en-US" smtClean="0"/>
              <a:t>3</a:t>
            </a:fld>
            <a:endParaRPr lang="en-US"/>
          </a:p>
        </p:txBody>
      </p:sp>
    </p:spTree>
    <p:extLst>
      <p:ext uri="{BB962C8B-B14F-4D97-AF65-F5344CB8AC3E}">
        <p14:creationId xmlns:p14="http://schemas.microsoft.com/office/powerpoint/2010/main" val="23683998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Highlight the concept of derivative works, and the concept of transformative use, as it relates to AI.</a:t>
            </a:r>
          </a:p>
        </p:txBody>
      </p:sp>
      <p:sp>
        <p:nvSpPr>
          <p:cNvPr id="4" name="Slide Number Placeholder 3"/>
          <p:cNvSpPr>
            <a:spLocks noGrp="1"/>
          </p:cNvSpPr>
          <p:nvPr>
            <p:ph type="sldNum" sz="quarter" idx="5"/>
          </p:nvPr>
        </p:nvSpPr>
        <p:spPr/>
        <p:txBody>
          <a:bodyPr/>
          <a:lstStyle/>
          <a:p>
            <a:fld id="{57125780-D843-4DA8-ADF1-563A2A2ECD02}" type="slidenum">
              <a:rPr lang="en-US" smtClean="0"/>
              <a:t>4</a:t>
            </a:fld>
            <a:endParaRPr lang="en-US"/>
          </a:p>
        </p:txBody>
      </p:sp>
    </p:spTree>
    <p:extLst>
      <p:ext uri="{BB962C8B-B14F-4D97-AF65-F5344CB8AC3E}">
        <p14:creationId xmlns:p14="http://schemas.microsoft.com/office/powerpoint/2010/main" val="24341372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you might be wondering, how does this relate to AI? Because it probably seems relatively straightforward, based on how the law works: if you create something, you own it, unless it's a work made for hire. Or, if you're using copyrighted content, you either pay for it, or you make a fair use determination. And AI material seems to be “free” so far, so where is the relevance?</a:t>
            </a:r>
          </a:p>
          <a:p>
            <a:endParaRPr lang="en-US" dirty="0"/>
          </a:p>
          <a:p>
            <a:r>
              <a:rPr lang="en-US" dirty="0"/>
              <a:t>But there are a few things going on that are going to affect AI from the point of view of copyright.</a:t>
            </a:r>
          </a:p>
          <a:p>
            <a:endParaRPr lang="en-US" dirty="0"/>
          </a:p>
          <a:p>
            <a:r>
              <a:rPr lang="en-US" dirty="0"/>
              <a:t>Remember the concept of transformative use? That's one of the big things in front of the courts right now. On the surface, it seems that you can make an argument that using copyrighted content to train AI models would be an example of transformative use. Some of you might remember all of the Google Books lawsuits from approximately 20 years ago. They didn't allow Google to digitize and make available copyrighted works, even in the cases of orphaned works, where the work was still technically protected by copyright, but the copyright seemed to be abandoned, for whatever reason. But they did allow for text mining and research, and other consumptive use, which could be seen as transformative use. So will the courts take a similar view here?</a:t>
            </a:r>
          </a:p>
          <a:p>
            <a:endParaRPr lang="en-US" dirty="0"/>
          </a:p>
          <a:p>
            <a:r>
              <a:rPr lang="en-US" dirty="0"/>
              <a:t>It seems like one of the big factors for the course is the role of human involvement. They have been pretty steadfast and the notion that there has to be human involvement for a creation to be subject to copyright protection. In relatively recent example, an author wrote a book, and used AI to generate all of the illustrations for that book. The courts found that while the actual words, characters, etc. were subject to copyright protection, the images themselves were not.</a:t>
            </a:r>
          </a:p>
          <a:p>
            <a:endParaRPr lang="en-US" dirty="0"/>
          </a:p>
          <a:p>
            <a:r>
              <a:rPr lang="en-US" dirty="0"/>
              <a:t>Now, these are relatively straightforward examples. Where it's going to get messy is where you have instances of human ingenuity with AI augmentation. I don't think the courts yet have a clear answer here, but that is going to be the next thing to sort out with regard to copyright.</a:t>
            </a:r>
          </a:p>
          <a:p>
            <a:endParaRPr lang="en-US" dirty="0"/>
          </a:p>
          <a:p>
            <a:r>
              <a:rPr lang="en-US" dirty="0"/>
              <a:t>Another big factor being considered with this right now concerns the training of AI tools with copyrighted information. There are numerous lawsuits right now about this. For example, the New York Times is suing Microsoft, alleging that they used millions of dollars worth of NYT content without permission, or renumeration, in the training of their AI products. Would this be considered transformative use? What would this mean for the copyright and ownership of the AI software itself? Can you claim ownership of something that was trained and created with copyrighted content belonging to other entities? The outcomes of these lawsuits are going to be very important. More on this in a little bit.</a:t>
            </a:r>
          </a:p>
          <a:p>
            <a:endParaRPr lang="en-US" dirty="0"/>
          </a:p>
          <a:p>
            <a:r>
              <a:rPr lang="en-US" dirty="0"/>
              <a:t>I've cited a bunch of things throughout this presentation, and all of the references or at the end. But if you read one thing on this, and just want a short overview of where we're at with regard to AI and copyright, look at citation #4, from the University of Southern California. It provides a nice, concise overview.</a:t>
            </a:r>
          </a:p>
        </p:txBody>
      </p:sp>
      <p:sp>
        <p:nvSpPr>
          <p:cNvPr id="4" name="Slide Number Placeholder 3"/>
          <p:cNvSpPr>
            <a:spLocks noGrp="1"/>
          </p:cNvSpPr>
          <p:nvPr>
            <p:ph type="sldNum" sz="quarter" idx="5"/>
          </p:nvPr>
        </p:nvSpPr>
        <p:spPr/>
        <p:txBody>
          <a:bodyPr/>
          <a:lstStyle/>
          <a:p>
            <a:fld id="{57125780-D843-4DA8-ADF1-563A2A2ECD02}" type="slidenum">
              <a:rPr lang="en-US" smtClean="0"/>
              <a:t>5</a:t>
            </a:fld>
            <a:endParaRPr lang="en-US"/>
          </a:p>
        </p:txBody>
      </p:sp>
    </p:spTree>
    <p:extLst>
      <p:ext uri="{BB962C8B-B14F-4D97-AF65-F5344CB8AC3E}">
        <p14:creationId xmlns:p14="http://schemas.microsoft.com/office/powerpoint/2010/main" val="1129238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the title of a slightly more in-depth article on the topic, which I believe Thane found.</a:t>
            </a:r>
          </a:p>
          <a:p>
            <a:endParaRPr lang="en-US" dirty="0"/>
          </a:p>
          <a:p>
            <a:r>
              <a:rPr lang="en-US" dirty="0"/>
              <a:t>As we discussed, many AI models are trained with copyright material that is unlicensed. This has led to calls for things like data provenance and watermarking. Legal rulings from pending court cases will be important; </a:t>
            </a:r>
          </a:p>
          <a:p>
            <a:endParaRPr lang="en-US" dirty="0"/>
          </a:p>
          <a:p>
            <a:r>
              <a:rPr lang="en-US" dirty="0"/>
              <a:t>For another example, class action art lawsuit example. </a:t>
            </a:r>
          </a:p>
        </p:txBody>
      </p:sp>
      <p:sp>
        <p:nvSpPr>
          <p:cNvPr id="4" name="Slide Number Placeholder 3"/>
          <p:cNvSpPr>
            <a:spLocks noGrp="1"/>
          </p:cNvSpPr>
          <p:nvPr>
            <p:ph type="sldNum" sz="quarter" idx="5"/>
          </p:nvPr>
        </p:nvSpPr>
        <p:spPr/>
        <p:txBody>
          <a:bodyPr/>
          <a:lstStyle/>
          <a:p>
            <a:fld id="{57125780-D843-4DA8-ADF1-563A2A2ECD02}" type="slidenum">
              <a:rPr lang="en-US" smtClean="0"/>
              <a:t>6</a:t>
            </a:fld>
            <a:endParaRPr lang="en-US"/>
          </a:p>
        </p:txBody>
      </p:sp>
    </p:spTree>
    <p:extLst>
      <p:ext uri="{BB962C8B-B14F-4D97-AF65-F5344CB8AC3E}">
        <p14:creationId xmlns:p14="http://schemas.microsoft.com/office/powerpoint/2010/main" val="15170108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to bring this more firmly into the library world, Now I'm going to bring in publishers.</a:t>
            </a:r>
          </a:p>
          <a:p>
            <a:endParaRPr lang="en-US" dirty="0"/>
          </a:p>
          <a:p>
            <a:r>
              <a:rPr lang="en-US" dirty="0"/>
              <a:t>Publishers are already using AI to automate/assist many processes, independent of patron data. Examples include automating the editorial process in publishing, etc. </a:t>
            </a:r>
          </a:p>
          <a:p>
            <a:r>
              <a:rPr lang="en-US" dirty="0"/>
              <a:t>Those are just obvious examples, and examples publishers would be willing to readily disclose and describe. Information regarding consumptive use with user-created content is harder to come by. </a:t>
            </a:r>
          </a:p>
          <a:p>
            <a:endParaRPr lang="en-US" dirty="0"/>
          </a:p>
          <a:p>
            <a:r>
              <a:rPr lang="en-US" dirty="0"/>
              <a:t>For obvious reasons. But as you saw from the previous slide, this could end up being very important. For example, according to copyright law, student ownership of their own work has always been very straightforward. What would it mean if AI tools worse consuming and using the work that was input into them? This is already happening with tools like ChatGPT, but it takes on a slightly different flavor when it involves subscription-based tools that libraries pay for.</a:t>
            </a:r>
          </a:p>
          <a:p>
            <a:endParaRPr lang="en-US" dirty="0"/>
          </a:p>
          <a:p>
            <a:r>
              <a:rPr lang="en-US" dirty="0"/>
              <a:t>Also, just for fun/relevant example: Scott tried to use ChatGPT, and it generated junk that was supposedly pulled from copyrighted content. </a:t>
            </a:r>
          </a:p>
        </p:txBody>
      </p:sp>
      <p:sp>
        <p:nvSpPr>
          <p:cNvPr id="4" name="Slide Number Placeholder 3"/>
          <p:cNvSpPr>
            <a:spLocks noGrp="1"/>
          </p:cNvSpPr>
          <p:nvPr>
            <p:ph type="sldNum" sz="quarter" idx="5"/>
          </p:nvPr>
        </p:nvSpPr>
        <p:spPr/>
        <p:txBody>
          <a:bodyPr/>
          <a:lstStyle/>
          <a:p>
            <a:fld id="{57125780-D843-4DA8-ADF1-563A2A2ECD02}" type="slidenum">
              <a:rPr lang="en-US" smtClean="0"/>
              <a:t>7</a:t>
            </a:fld>
            <a:endParaRPr lang="en-US"/>
          </a:p>
        </p:txBody>
      </p:sp>
    </p:spTree>
    <p:extLst>
      <p:ext uri="{BB962C8B-B14F-4D97-AF65-F5344CB8AC3E}">
        <p14:creationId xmlns:p14="http://schemas.microsoft.com/office/powerpoint/2010/main" val="28912970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JHE example – publisher insisted on using AI for copyediting, and it introduced significant errors. </a:t>
            </a:r>
          </a:p>
          <a:p>
            <a:endParaRPr lang="en-US" dirty="0"/>
          </a:p>
          <a:p>
            <a:r>
              <a:rPr lang="en-US" dirty="0"/>
              <a:t>I already mentioned AI consumption of copyrighted content, both in terms of training, and database building, but what about instances of the opposite, or publishers won't allow end users to interact with their products using AI tools? </a:t>
            </a:r>
          </a:p>
          <a:p>
            <a:endParaRPr lang="en-US" dirty="0"/>
          </a:p>
          <a:p>
            <a:r>
              <a:rPr lang="en-US" dirty="0"/>
              <a:t>Just a few things to consider and keep in the back of your mind as we keep going through some of the current concerns. And we do have some general guidelines and recommendations to consider at the end.</a:t>
            </a:r>
          </a:p>
        </p:txBody>
      </p:sp>
      <p:sp>
        <p:nvSpPr>
          <p:cNvPr id="4" name="Slide Number Placeholder 3"/>
          <p:cNvSpPr>
            <a:spLocks noGrp="1"/>
          </p:cNvSpPr>
          <p:nvPr>
            <p:ph type="sldNum" sz="quarter" idx="5"/>
          </p:nvPr>
        </p:nvSpPr>
        <p:spPr/>
        <p:txBody>
          <a:bodyPr/>
          <a:lstStyle/>
          <a:p>
            <a:fld id="{57125780-D843-4DA8-ADF1-563A2A2ECD02}" type="slidenum">
              <a:rPr lang="en-US" smtClean="0"/>
              <a:t>8</a:t>
            </a:fld>
            <a:endParaRPr lang="en-US"/>
          </a:p>
        </p:txBody>
      </p:sp>
    </p:spTree>
    <p:extLst>
      <p:ext uri="{BB962C8B-B14F-4D97-AF65-F5344CB8AC3E}">
        <p14:creationId xmlns:p14="http://schemas.microsoft.com/office/powerpoint/2010/main" val="11170705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I promised you I would come back to this idea of AI being trained with copyrighted content. Not all of these instances are lawsuits. Publishers are also licensing their content for AI training. And while many publishers indicate that they have strict guidelines for how that material is to be used, and many models exist (Cambridge, opt in), scholars don’t always know/aren’t always informed. Not surprisingly, it is somewhat opaque; </a:t>
            </a:r>
          </a:p>
          <a:p>
            <a:endParaRPr lang="en-US" dirty="0"/>
          </a:p>
          <a:p>
            <a:r>
              <a:rPr lang="en-US" dirty="0"/>
              <a:t>This is enough of an issue that some concerned academics folks created the generative AI licensing tracker tool, which attempts to track these agreements, and spread awareness.  </a:t>
            </a:r>
          </a:p>
        </p:txBody>
      </p:sp>
      <p:sp>
        <p:nvSpPr>
          <p:cNvPr id="4" name="Slide Number Placeholder 3"/>
          <p:cNvSpPr>
            <a:spLocks noGrp="1"/>
          </p:cNvSpPr>
          <p:nvPr>
            <p:ph type="sldNum" sz="quarter" idx="5"/>
          </p:nvPr>
        </p:nvSpPr>
        <p:spPr/>
        <p:txBody>
          <a:bodyPr/>
          <a:lstStyle/>
          <a:p>
            <a:fld id="{57125780-D843-4DA8-ADF1-563A2A2ECD02}" type="slidenum">
              <a:rPr lang="en-US" smtClean="0"/>
              <a:t>9</a:t>
            </a:fld>
            <a:endParaRPr lang="en-US"/>
          </a:p>
        </p:txBody>
      </p:sp>
    </p:spTree>
    <p:extLst>
      <p:ext uri="{BB962C8B-B14F-4D97-AF65-F5344CB8AC3E}">
        <p14:creationId xmlns:p14="http://schemas.microsoft.com/office/powerpoint/2010/main" val="11525273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We've all heard stories of students falsely being accused of cheating. One of the issues is that, once something has been run through AI software, it can be flagged as being AI generated, since AI consumes submissions (which, again, raises copyright issues. In addition to more practical, immediate concerns for the student). I don't have a citation for this, but I heard a story about an art student who was accused of copying their artwork submissions for class; the AI's source for this accusation turned out to be the student's own website.</a:t>
            </a:r>
          </a:p>
          <a:p>
            <a:endParaRPr lang="en-US" dirty="0"/>
          </a:p>
          <a:p>
            <a:r>
              <a:rPr lang="en-US" dirty="0"/>
              <a:t>Now, at least in the latter example, that just involves AI software combing through stuff that has been made publicly available on the web. And while people maintain the copyright to content they put on the web (it's a common misconception that anything on the Internet becomes public domain), at least that's a relatively understandable, non-consumptive use. But what about these instances where student’s copyrighted work is entered into AI, and then consumed without notice/permission, used to flag other work? Again, future court rulings should be very interesting.</a:t>
            </a:r>
          </a:p>
        </p:txBody>
      </p:sp>
      <p:sp>
        <p:nvSpPr>
          <p:cNvPr id="4" name="Slide Number Placeholder 3"/>
          <p:cNvSpPr>
            <a:spLocks noGrp="1"/>
          </p:cNvSpPr>
          <p:nvPr>
            <p:ph type="sldNum" sz="quarter" idx="5"/>
          </p:nvPr>
        </p:nvSpPr>
        <p:spPr/>
        <p:txBody>
          <a:bodyPr/>
          <a:lstStyle/>
          <a:p>
            <a:fld id="{57125780-D843-4DA8-ADF1-563A2A2ECD02}" type="slidenum">
              <a:rPr lang="en-US" smtClean="0"/>
              <a:t>10</a:t>
            </a:fld>
            <a:endParaRPr lang="en-US"/>
          </a:p>
        </p:txBody>
      </p:sp>
    </p:spTree>
    <p:extLst>
      <p:ext uri="{BB962C8B-B14F-4D97-AF65-F5344CB8AC3E}">
        <p14:creationId xmlns:p14="http://schemas.microsoft.com/office/powerpoint/2010/main" val="1879715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8CBE9-F4C0-A9DB-E7C7-F0E5F92FC83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0F25E3E-8F0B-D503-A6A6-55D0E0F668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5E0847A-86B6-271C-0ED1-B7F32D9136E7}"/>
              </a:ext>
            </a:extLst>
          </p:cNvPr>
          <p:cNvSpPr>
            <a:spLocks noGrp="1"/>
          </p:cNvSpPr>
          <p:nvPr>
            <p:ph type="dt" sz="half" idx="10"/>
          </p:nvPr>
        </p:nvSpPr>
        <p:spPr/>
        <p:txBody>
          <a:bodyPr/>
          <a:lstStyle/>
          <a:p>
            <a:fld id="{C51EB486-3770-4B3C-8367-2485C23175A3}" type="datetimeFigureOut">
              <a:rPr lang="en-US" smtClean="0"/>
              <a:t>4/16/25</a:t>
            </a:fld>
            <a:endParaRPr lang="en-US"/>
          </a:p>
        </p:txBody>
      </p:sp>
      <p:sp>
        <p:nvSpPr>
          <p:cNvPr id="5" name="Footer Placeholder 4">
            <a:extLst>
              <a:ext uri="{FF2B5EF4-FFF2-40B4-BE49-F238E27FC236}">
                <a16:creationId xmlns:a16="http://schemas.microsoft.com/office/drawing/2014/main" id="{148D85B1-CBAE-49D3-0793-00A4489384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EC6862-41FA-2993-5587-07AD279EF95A}"/>
              </a:ext>
            </a:extLst>
          </p:cNvPr>
          <p:cNvSpPr>
            <a:spLocks noGrp="1"/>
          </p:cNvSpPr>
          <p:nvPr>
            <p:ph type="sldNum" sz="quarter" idx="12"/>
          </p:nvPr>
        </p:nvSpPr>
        <p:spPr/>
        <p:txBody>
          <a:bodyPr/>
          <a:lstStyle/>
          <a:p>
            <a:fld id="{FC19EC69-3702-4AD6-BDEC-25ADA96F21AA}" type="slidenum">
              <a:rPr lang="en-US" smtClean="0"/>
              <a:t>‹#›</a:t>
            </a:fld>
            <a:endParaRPr lang="en-US"/>
          </a:p>
        </p:txBody>
      </p:sp>
    </p:spTree>
    <p:extLst>
      <p:ext uri="{BB962C8B-B14F-4D97-AF65-F5344CB8AC3E}">
        <p14:creationId xmlns:p14="http://schemas.microsoft.com/office/powerpoint/2010/main" val="1170590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B9DE8-BA87-A694-F453-F68512E54C2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F0535E5-0B21-44F2-0552-4EE92054888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74F13F-489C-D309-937E-5D837EFA58AE}"/>
              </a:ext>
            </a:extLst>
          </p:cNvPr>
          <p:cNvSpPr>
            <a:spLocks noGrp="1"/>
          </p:cNvSpPr>
          <p:nvPr>
            <p:ph type="dt" sz="half" idx="10"/>
          </p:nvPr>
        </p:nvSpPr>
        <p:spPr/>
        <p:txBody>
          <a:bodyPr/>
          <a:lstStyle/>
          <a:p>
            <a:fld id="{C51EB486-3770-4B3C-8367-2485C23175A3}" type="datetimeFigureOut">
              <a:rPr lang="en-US" smtClean="0"/>
              <a:t>4/16/25</a:t>
            </a:fld>
            <a:endParaRPr lang="en-US"/>
          </a:p>
        </p:txBody>
      </p:sp>
      <p:sp>
        <p:nvSpPr>
          <p:cNvPr id="5" name="Footer Placeholder 4">
            <a:extLst>
              <a:ext uri="{FF2B5EF4-FFF2-40B4-BE49-F238E27FC236}">
                <a16:creationId xmlns:a16="http://schemas.microsoft.com/office/drawing/2014/main" id="{AFDD58DA-8CD9-098F-0434-7FC2E9DACA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0F49B7-25DE-3093-7F4D-02E146214886}"/>
              </a:ext>
            </a:extLst>
          </p:cNvPr>
          <p:cNvSpPr>
            <a:spLocks noGrp="1"/>
          </p:cNvSpPr>
          <p:nvPr>
            <p:ph type="sldNum" sz="quarter" idx="12"/>
          </p:nvPr>
        </p:nvSpPr>
        <p:spPr/>
        <p:txBody>
          <a:bodyPr/>
          <a:lstStyle/>
          <a:p>
            <a:fld id="{FC19EC69-3702-4AD6-BDEC-25ADA96F21AA}" type="slidenum">
              <a:rPr lang="en-US" smtClean="0"/>
              <a:t>‹#›</a:t>
            </a:fld>
            <a:endParaRPr lang="en-US"/>
          </a:p>
        </p:txBody>
      </p:sp>
    </p:spTree>
    <p:extLst>
      <p:ext uri="{BB962C8B-B14F-4D97-AF65-F5344CB8AC3E}">
        <p14:creationId xmlns:p14="http://schemas.microsoft.com/office/powerpoint/2010/main" val="3755052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09276F-8531-FA08-3C56-F7B9DF07985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51ED995-93B8-A8E7-1868-5BE0DE7DE1B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B354FD-3E34-4708-DD94-29B3793ECADB}"/>
              </a:ext>
            </a:extLst>
          </p:cNvPr>
          <p:cNvSpPr>
            <a:spLocks noGrp="1"/>
          </p:cNvSpPr>
          <p:nvPr>
            <p:ph type="dt" sz="half" idx="10"/>
          </p:nvPr>
        </p:nvSpPr>
        <p:spPr/>
        <p:txBody>
          <a:bodyPr/>
          <a:lstStyle/>
          <a:p>
            <a:fld id="{C51EB486-3770-4B3C-8367-2485C23175A3}" type="datetimeFigureOut">
              <a:rPr lang="en-US" smtClean="0"/>
              <a:t>4/16/25</a:t>
            </a:fld>
            <a:endParaRPr lang="en-US"/>
          </a:p>
        </p:txBody>
      </p:sp>
      <p:sp>
        <p:nvSpPr>
          <p:cNvPr id="5" name="Footer Placeholder 4">
            <a:extLst>
              <a:ext uri="{FF2B5EF4-FFF2-40B4-BE49-F238E27FC236}">
                <a16:creationId xmlns:a16="http://schemas.microsoft.com/office/drawing/2014/main" id="{24C617D4-97C4-75A3-60DA-1858E65E90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A1A97D-0992-8B5F-32E2-F3C949716975}"/>
              </a:ext>
            </a:extLst>
          </p:cNvPr>
          <p:cNvSpPr>
            <a:spLocks noGrp="1"/>
          </p:cNvSpPr>
          <p:nvPr>
            <p:ph type="sldNum" sz="quarter" idx="12"/>
          </p:nvPr>
        </p:nvSpPr>
        <p:spPr/>
        <p:txBody>
          <a:bodyPr/>
          <a:lstStyle/>
          <a:p>
            <a:fld id="{FC19EC69-3702-4AD6-BDEC-25ADA96F21AA}" type="slidenum">
              <a:rPr lang="en-US" smtClean="0"/>
              <a:t>‹#›</a:t>
            </a:fld>
            <a:endParaRPr lang="en-US"/>
          </a:p>
        </p:txBody>
      </p:sp>
    </p:spTree>
    <p:extLst>
      <p:ext uri="{BB962C8B-B14F-4D97-AF65-F5344CB8AC3E}">
        <p14:creationId xmlns:p14="http://schemas.microsoft.com/office/powerpoint/2010/main" val="3040563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0075E-63EB-7367-843D-532B9F1ADB5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B2EDDDE-9EAA-9C19-98A4-875A4500E51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2DF044-62A2-987A-F212-9E34E89801EB}"/>
              </a:ext>
            </a:extLst>
          </p:cNvPr>
          <p:cNvSpPr>
            <a:spLocks noGrp="1"/>
          </p:cNvSpPr>
          <p:nvPr>
            <p:ph type="dt" sz="half" idx="10"/>
          </p:nvPr>
        </p:nvSpPr>
        <p:spPr/>
        <p:txBody>
          <a:bodyPr/>
          <a:lstStyle/>
          <a:p>
            <a:fld id="{C51EB486-3770-4B3C-8367-2485C23175A3}" type="datetimeFigureOut">
              <a:rPr lang="en-US" smtClean="0"/>
              <a:t>4/16/25</a:t>
            </a:fld>
            <a:endParaRPr lang="en-US"/>
          </a:p>
        </p:txBody>
      </p:sp>
      <p:sp>
        <p:nvSpPr>
          <p:cNvPr id="5" name="Footer Placeholder 4">
            <a:extLst>
              <a:ext uri="{FF2B5EF4-FFF2-40B4-BE49-F238E27FC236}">
                <a16:creationId xmlns:a16="http://schemas.microsoft.com/office/drawing/2014/main" id="{ED8C0C53-87C4-2190-8911-B352D56A9B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3C71DB-BA1B-7B06-8A1B-A46908C67D5F}"/>
              </a:ext>
            </a:extLst>
          </p:cNvPr>
          <p:cNvSpPr>
            <a:spLocks noGrp="1"/>
          </p:cNvSpPr>
          <p:nvPr>
            <p:ph type="sldNum" sz="quarter" idx="12"/>
          </p:nvPr>
        </p:nvSpPr>
        <p:spPr/>
        <p:txBody>
          <a:bodyPr/>
          <a:lstStyle/>
          <a:p>
            <a:fld id="{FC19EC69-3702-4AD6-BDEC-25ADA96F21AA}" type="slidenum">
              <a:rPr lang="en-US" smtClean="0"/>
              <a:t>‹#›</a:t>
            </a:fld>
            <a:endParaRPr lang="en-US"/>
          </a:p>
        </p:txBody>
      </p:sp>
    </p:spTree>
    <p:extLst>
      <p:ext uri="{BB962C8B-B14F-4D97-AF65-F5344CB8AC3E}">
        <p14:creationId xmlns:p14="http://schemas.microsoft.com/office/powerpoint/2010/main" val="3553484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6FF13-480A-CEB7-136A-9889610DA8C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43D49E4-9CBA-E3D6-3982-258AFF27672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FB6B8FF-C25C-4F53-C82E-C25D9A05C489}"/>
              </a:ext>
            </a:extLst>
          </p:cNvPr>
          <p:cNvSpPr>
            <a:spLocks noGrp="1"/>
          </p:cNvSpPr>
          <p:nvPr>
            <p:ph type="dt" sz="half" idx="10"/>
          </p:nvPr>
        </p:nvSpPr>
        <p:spPr/>
        <p:txBody>
          <a:bodyPr/>
          <a:lstStyle/>
          <a:p>
            <a:fld id="{C51EB486-3770-4B3C-8367-2485C23175A3}" type="datetimeFigureOut">
              <a:rPr lang="en-US" smtClean="0"/>
              <a:t>4/16/25</a:t>
            </a:fld>
            <a:endParaRPr lang="en-US"/>
          </a:p>
        </p:txBody>
      </p:sp>
      <p:sp>
        <p:nvSpPr>
          <p:cNvPr id="5" name="Footer Placeholder 4">
            <a:extLst>
              <a:ext uri="{FF2B5EF4-FFF2-40B4-BE49-F238E27FC236}">
                <a16:creationId xmlns:a16="http://schemas.microsoft.com/office/drawing/2014/main" id="{8625AD99-8165-8460-F81F-B4D7B1F7A5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76BBE7-3223-BC8E-5FD3-CA9854159561}"/>
              </a:ext>
            </a:extLst>
          </p:cNvPr>
          <p:cNvSpPr>
            <a:spLocks noGrp="1"/>
          </p:cNvSpPr>
          <p:nvPr>
            <p:ph type="sldNum" sz="quarter" idx="12"/>
          </p:nvPr>
        </p:nvSpPr>
        <p:spPr/>
        <p:txBody>
          <a:bodyPr/>
          <a:lstStyle/>
          <a:p>
            <a:fld id="{FC19EC69-3702-4AD6-BDEC-25ADA96F21AA}" type="slidenum">
              <a:rPr lang="en-US" smtClean="0"/>
              <a:t>‹#›</a:t>
            </a:fld>
            <a:endParaRPr lang="en-US"/>
          </a:p>
        </p:txBody>
      </p:sp>
    </p:spTree>
    <p:extLst>
      <p:ext uri="{BB962C8B-B14F-4D97-AF65-F5344CB8AC3E}">
        <p14:creationId xmlns:p14="http://schemas.microsoft.com/office/powerpoint/2010/main" val="3659214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63FB6-422F-ADCE-1AED-DE6C80997FA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2D481CF-9199-2628-33EA-4200DA8ADC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2876701-2659-FE2E-6AE8-10F4782BF5C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4874898-060C-0F71-52A2-8E022B6932D9}"/>
              </a:ext>
            </a:extLst>
          </p:cNvPr>
          <p:cNvSpPr>
            <a:spLocks noGrp="1"/>
          </p:cNvSpPr>
          <p:nvPr>
            <p:ph type="dt" sz="half" idx="10"/>
          </p:nvPr>
        </p:nvSpPr>
        <p:spPr/>
        <p:txBody>
          <a:bodyPr/>
          <a:lstStyle/>
          <a:p>
            <a:fld id="{C51EB486-3770-4B3C-8367-2485C23175A3}" type="datetimeFigureOut">
              <a:rPr lang="en-US" smtClean="0"/>
              <a:t>4/16/25</a:t>
            </a:fld>
            <a:endParaRPr lang="en-US"/>
          </a:p>
        </p:txBody>
      </p:sp>
      <p:sp>
        <p:nvSpPr>
          <p:cNvPr id="6" name="Footer Placeholder 5">
            <a:extLst>
              <a:ext uri="{FF2B5EF4-FFF2-40B4-BE49-F238E27FC236}">
                <a16:creationId xmlns:a16="http://schemas.microsoft.com/office/drawing/2014/main" id="{FFCC228D-1342-3A58-72F0-9373981DCD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8A7DC77-186B-3285-E71A-5FF20686221A}"/>
              </a:ext>
            </a:extLst>
          </p:cNvPr>
          <p:cNvSpPr>
            <a:spLocks noGrp="1"/>
          </p:cNvSpPr>
          <p:nvPr>
            <p:ph type="sldNum" sz="quarter" idx="12"/>
          </p:nvPr>
        </p:nvSpPr>
        <p:spPr/>
        <p:txBody>
          <a:bodyPr/>
          <a:lstStyle/>
          <a:p>
            <a:fld id="{FC19EC69-3702-4AD6-BDEC-25ADA96F21AA}" type="slidenum">
              <a:rPr lang="en-US" smtClean="0"/>
              <a:t>‹#›</a:t>
            </a:fld>
            <a:endParaRPr lang="en-US"/>
          </a:p>
        </p:txBody>
      </p:sp>
    </p:spTree>
    <p:extLst>
      <p:ext uri="{BB962C8B-B14F-4D97-AF65-F5344CB8AC3E}">
        <p14:creationId xmlns:p14="http://schemas.microsoft.com/office/powerpoint/2010/main" val="2834455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E5326-7470-E1EF-FF87-C10D85EA73D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47FCB41-E10E-D618-BAA2-0C566F7053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F99703C-B4C1-3FAD-0D73-CDF38EBBD34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0921168-C635-8065-793A-268F43969E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645AAD7-2858-FC19-31D4-4ECB15EF7B3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F36BF99-2DDE-DE1B-604E-719D6223EC84}"/>
              </a:ext>
            </a:extLst>
          </p:cNvPr>
          <p:cNvSpPr>
            <a:spLocks noGrp="1"/>
          </p:cNvSpPr>
          <p:nvPr>
            <p:ph type="dt" sz="half" idx="10"/>
          </p:nvPr>
        </p:nvSpPr>
        <p:spPr/>
        <p:txBody>
          <a:bodyPr/>
          <a:lstStyle/>
          <a:p>
            <a:fld id="{C51EB486-3770-4B3C-8367-2485C23175A3}" type="datetimeFigureOut">
              <a:rPr lang="en-US" smtClean="0"/>
              <a:t>4/16/25</a:t>
            </a:fld>
            <a:endParaRPr lang="en-US"/>
          </a:p>
        </p:txBody>
      </p:sp>
      <p:sp>
        <p:nvSpPr>
          <p:cNvPr id="8" name="Footer Placeholder 7">
            <a:extLst>
              <a:ext uri="{FF2B5EF4-FFF2-40B4-BE49-F238E27FC236}">
                <a16:creationId xmlns:a16="http://schemas.microsoft.com/office/drawing/2014/main" id="{ACE74F3E-B2AD-CD68-9121-3E854A5CC38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160A184-C653-FBB6-E018-D1CFA741EF58}"/>
              </a:ext>
            </a:extLst>
          </p:cNvPr>
          <p:cNvSpPr>
            <a:spLocks noGrp="1"/>
          </p:cNvSpPr>
          <p:nvPr>
            <p:ph type="sldNum" sz="quarter" idx="12"/>
          </p:nvPr>
        </p:nvSpPr>
        <p:spPr/>
        <p:txBody>
          <a:bodyPr/>
          <a:lstStyle/>
          <a:p>
            <a:fld id="{FC19EC69-3702-4AD6-BDEC-25ADA96F21AA}" type="slidenum">
              <a:rPr lang="en-US" smtClean="0"/>
              <a:t>‹#›</a:t>
            </a:fld>
            <a:endParaRPr lang="en-US"/>
          </a:p>
        </p:txBody>
      </p:sp>
    </p:spTree>
    <p:extLst>
      <p:ext uri="{BB962C8B-B14F-4D97-AF65-F5344CB8AC3E}">
        <p14:creationId xmlns:p14="http://schemas.microsoft.com/office/powerpoint/2010/main" val="3060180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47D84-3732-9649-CDDF-A7668000664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66FB00E-14D1-F5D8-8279-0A9EB5969627}"/>
              </a:ext>
            </a:extLst>
          </p:cNvPr>
          <p:cNvSpPr>
            <a:spLocks noGrp="1"/>
          </p:cNvSpPr>
          <p:nvPr>
            <p:ph type="dt" sz="half" idx="10"/>
          </p:nvPr>
        </p:nvSpPr>
        <p:spPr/>
        <p:txBody>
          <a:bodyPr/>
          <a:lstStyle/>
          <a:p>
            <a:fld id="{C51EB486-3770-4B3C-8367-2485C23175A3}" type="datetimeFigureOut">
              <a:rPr lang="en-US" smtClean="0"/>
              <a:t>4/16/25</a:t>
            </a:fld>
            <a:endParaRPr lang="en-US"/>
          </a:p>
        </p:txBody>
      </p:sp>
      <p:sp>
        <p:nvSpPr>
          <p:cNvPr id="4" name="Footer Placeholder 3">
            <a:extLst>
              <a:ext uri="{FF2B5EF4-FFF2-40B4-BE49-F238E27FC236}">
                <a16:creationId xmlns:a16="http://schemas.microsoft.com/office/drawing/2014/main" id="{0F98CB22-5F62-44F8-1DD1-2C5864B5200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12ED5A4-AAA4-7C57-037A-DE15EA20AD6D}"/>
              </a:ext>
            </a:extLst>
          </p:cNvPr>
          <p:cNvSpPr>
            <a:spLocks noGrp="1"/>
          </p:cNvSpPr>
          <p:nvPr>
            <p:ph type="sldNum" sz="quarter" idx="12"/>
          </p:nvPr>
        </p:nvSpPr>
        <p:spPr/>
        <p:txBody>
          <a:bodyPr/>
          <a:lstStyle/>
          <a:p>
            <a:fld id="{FC19EC69-3702-4AD6-BDEC-25ADA96F21AA}" type="slidenum">
              <a:rPr lang="en-US" smtClean="0"/>
              <a:t>‹#›</a:t>
            </a:fld>
            <a:endParaRPr lang="en-US"/>
          </a:p>
        </p:txBody>
      </p:sp>
    </p:spTree>
    <p:extLst>
      <p:ext uri="{BB962C8B-B14F-4D97-AF65-F5344CB8AC3E}">
        <p14:creationId xmlns:p14="http://schemas.microsoft.com/office/powerpoint/2010/main" val="801401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ABBF86-EB77-3984-BCF9-943550F618A8}"/>
              </a:ext>
            </a:extLst>
          </p:cNvPr>
          <p:cNvSpPr>
            <a:spLocks noGrp="1"/>
          </p:cNvSpPr>
          <p:nvPr>
            <p:ph type="dt" sz="half" idx="10"/>
          </p:nvPr>
        </p:nvSpPr>
        <p:spPr/>
        <p:txBody>
          <a:bodyPr/>
          <a:lstStyle/>
          <a:p>
            <a:fld id="{C51EB486-3770-4B3C-8367-2485C23175A3}" type="datetimeFigureOut">
              <a:rPr lang="en-US" smtClean="0"/>
              <a:t>4/16/25</a:t>
            </a:fld>
            <a:endParaRPr lang="en-US"/>
          </a:p>
        </p:txBody>
      </p:sp>
      <p:sp>
        <p:nvSpPr>
          <p:cNvPr id="3" name="Footer Placeholder 2">
            <a:extLst>
              <a:ext uri="{FF2B5EF4-FFF2-40B4-BE49-F238E27FC236}">
                <a16:creationId xmlns:a16="http://schemas.microsoft.com/office/drawing/2014/main" id="{D99A03B2-4BE1-AE7D-D8DE-6997EFC1707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BF9562A-3309-9A1C-EABD-81900DA29073}"/>
              </a:ext>
            </a:extLst>
          </p:cNvPr>
          <p:cNvSpPr>
            <a:spLocks noGrp="1"/>
          </p:cNvSpPr>
          <p:nvPr>
            <p:ph type="sldNum" sz="quarter" idx="12"/>
          </p:nvPr>
        </p:nvSpPr>
        <p:spPr/>
        <p:txBody>
          <a:bodyPr/>
          <a:lstStyle/>
          <a:p>
            <a:fld id="{FC19EC69-3702-4AD6-BDEC-25ADA96F21AA}" type="slidenum">
              <a:rPr lang="en-US" smtClean="0"/>
              <a:t>‹#›</a:t>
            </a:fld>
            <a:endParaRPr lang="en-US"/>
          </a:p>
        </p:txBody>
      </p:sp>
    </p:spTree>
    <p:extLst>
      <p:ext uri="{BB962C8B-B14F-4D97-AF65-F5344CB8AC3E}">
        <p14:creationId xmlns:p14="http://schemas.microsoft.com/office/powerpoint/2010/main" val="220396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2DA82-85F9-25A0-449F-447163F5E1F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BC1B86C-0701-773C-8777-B571C6BED0F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BAB2E65-2B24-F552-A8AD-1A0A458C62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987632F-1AC0-06B2-6316-E6FE5E322FE3}"/>
              </a:ext>
            </a:extLst>
          </p:cNvPr>
          <p:cNvSpPr>
            <a:spLocks noGrp="1"/>
          </p:cNvSpPr>
          <p:nvPr>
            <p:ph type="dt" sz="half" idx="10"/>
          </p:nvPr>
        </p:nvSpPr>
        <p:spPr/>
        <p:txBody>
          <a:bodyPr/>
          <a:lstStyle/>
          <a:p>
            <a:fld id="{C51EB486-3770-4B3C-8367-2485C23175A3}" type="datetimeFigureOut">
              <a:rPr lang="en-US" smtClean="0"/>
              <a:t>4/16/25</a:t>
            </a:fld>
            <a:endParaRPr lang="en-US"/>
          </a:p>
        </p:txBody>
      </p:sp>
      <p:sp>
        <p:nvSpPr>
          <p:cNvPr id="6" name="Footer Placeholder 5">
            <a:extLst>
              <a:ext uri="{FF2B5EF4-FFF2-40B4-BE49-F238E27FC236}">
                <a16:creationId xmlns:a16="http://schemas.microsoft.com/office/drawing/2014/main" id="{34B456F0-9043-3965-98E6-4EAE5A69C5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ACA568-C82F-126A-236A-87474B523C40}"/>
              </a:ext>
            </a:extLst>
          </p:cNvPr>
          <p:cNvSpPr>
            <a:spLocks noGrp="1"/>
          </p:cNvSpPr>
          <p:nvPr>
            <p:ph type="sldNum" sz="quarter" idx="12"/>
          </p:nvPr>
        </p:nvSpPr>
        <p:spPr/>
        <p:txBody>
          <a:bodyPr/>
          <a:lstStyle/>
          <a:p>
            <a:fld id="{FC19EC69-3702-4AD6-BDEC-25ADA96F21AA}" type="slidenum">
              <a:rPr lang="en-US" smtClean="0"/>
              <a:t>‹#›</a:t>
            </a:fld>
            <a:endParaRPr lang="en-US"/>
          </a:p>
        </p:txBody>
      </p:sp>
    </p:spTree>
    <p:extLst>
      <p:ext uri="{BB962C8B-B14F-4D97-AF65-F5344CB8AC3E}">
        <p14:creationId xmlns:p14="http://schemas.microsoft.com/office/powerpoint/2010/main" val="3545695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97910-C18C-8243-8F27-E92642EED9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080519A-5A44-D232-683F-9ED4A4AAEE9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BF35E5E-7D16-76C8-E460-EF4A394A47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F292E47-4085-8DCF-D7D1-2FE3D4C19EF2}"/>
              </a:ext>
            </a:extLst>
          </p:cNvPr>
          <p:cNvSpPr>
            <a:spLocks noGrp="1"/>
          </p:cNvSpPr>
          <p:nvPr>
            <p:ph type="dt" sz="half" idx="10"/>
          </p:nvPr>
        </p:nvSpPr>
        <p:spPr/>
        <p:txBody>
          <a:bodyPr/>
          <a:lstStyle/>
          <a:p>
            <a:fld id="{C51EB486-3770-4B3C-8367-2485C23175A3}" type="datetimeFigureOut">
              <a:rPr lang="en-US" smtClean="0"/>
              <a:t>4/16/25</a:t>
            </a:fld>
            <a:endParaRPr lang="en-US"/>
          </a:p>
        </p:txBody>
      </p:sp>
      <p:sp>
        <p:nvSpPr>
          <p:cNvPr id="6" name="Footer Placeholder 5">
            <a:extLst>
              <a:ext uri="{FF2B5EF4-FFF2-40B4-BE49-F238E27FC236}">
                <a16:creationId xmlns:a16="http://schemas.microsoft.com/office/drawing/2014/main" id="{90F26910-875D-19A2-E9F0-B629AC04C1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B1EDF3-9418-7BAC-2F97-E85090033065}"/>
              </a:ext>
            </a:extLst>
          </p:cNvPr>
          <p:cNvSpPr>
            <a:spLocks noGrp="1"/>
          </p:cNvSpPr>
          <p:nvPr>
            <p:ph type="sldNum" sz="quarter" idx="12"/>
          </p:nvPr>
        </p:nvSpPr>
        <p:spPr/>
        <p:txBody>
          <a:bodyPr/>
          <a:lstStyle/>
          <a:p>
            <a:fld id="{FC19EC69-3702-4AD6-BDEC-25ADA96F21AA}" type="slidenum">
              <a:rPr lang="en-US" smtClean="0"/>
              <a:t>‹#›</a:t>
            </a:fld>
            <a:endParaRPr lang="en-US"/>
          </a:p>
        </p:txBody>
      </p:sp>
    </p:spTree>
    <p:extLst>
      <p:ext uri="{BB962C8B-B14F-4D97-AF65-F5344CB8AC3E}">
        <p14:creationId xmlns:p14="http://schemas.microsoft.com/office/powerpoint/2010/main" val="1143298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216268-DB9F-5D41-7D24-AD57F49B3CD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A588E58-0B29-B1D3-27FC-6430BCA1C4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1D342C-6D61-C59D-3975-BBEE3B3DBC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51EB486-3770-4B3C-8367-2485C23175A3}" type="datetimeFigureOut">
              <a:rPr lang="en-US" smtClean="0"/>
              <a:t>4/16/25</a:t>
            </a:fld>
            <a:endParaRPr lang="en-US"/>
          </a:p>
        </p:txBody>
      </p:sp>
      <p:sp>
        <p:nvSpPr>
          <p:cNvPr id="5" name="Footer Placeholder 4">
            <a:extLst>
              <a:ext uri="{FF2B5EF4-FFF2-40B4-BE49-F238E27FC236}">
                <a16:creationId xmlns:a16="http://schemas.microsoft.com/office/drawing/2014/main" id="{D5C96C54-4A38-BE79-06EB-9EFE9692AA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3829BF91-F9EB-E022-B401-B8EAE1A2D8C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C19EC69-3702-4AD6-BDEC-25ADA96F21AA}" type="slidenum">
              <a:rPr lang="en-US" smtClean="0"/>
              <a:t>‹#›</a:t>
            </a:fld>
            <a:endParaRPr lang="en-US"/>
          </a:p>
        </p:txBody>
      </p:sp>
    </p:spTree>
    <p:extLst>
      <p:ext uri="{BB962C8B-B14F-4D97-AF65-F5344CB8AC3E}">
        <p14:creationId xmlns:p14="http://schemas.microsoft.com/office/powerpoint/2010/main" val="10505135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Scott_Thomson@rush.edu"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www.ntia.gov/issues/artificial-intelligence/ai-accountability-policy-report/developing-accountability-inputs-a-deeper-dive/information-flow/ai-output-disclosures" TargetMode="External"/><Relationship Id="rId3" Type="http://schemas.openxmlformats.org/officeDocument/2006/relationships/hyperlink" Target="http://www.copyright.gov/title17/92chap1.html#101" TargetMode="External"/><Relationship Id="rId7" Type="http://schemas.openxmlformats.org/officeDocument/2006/relationships/hyperlink" Target="https://news.artnet.com/art-world/class-action-lawsuit-ai-generators-deviantart-midjourney-stable-diffusion-2246770" TargetMode="External"/><Relationship Id="rId2" Type="http://schemas.openxmlformats.org/officeDocument/2006/relationships/hyperlink" Target="http://www.copyright.gov/title17/92chap1.html#102" TargetMode="External"/><Relationship Id="rId1" Type="http://schemas.openxmlformats.org/officeDocument/2006/relationships/slideLayout" Target="../slideLayouts/slideLayout2.xml"/><Relationship Id="rId6" Type="http://schemas.openxmlformats.org/officeDocument/2006/relationships/hyperlink" Target="https://hbr.org/2023/04/generative-ai-has-an-intellectual-property-problem" TargetMode="External"/><Relationship Id="rId11" Type="http://schemas.openxmlformats.org/officeDocument/2006/relationships/hyperlink" Target="https://retractionwatch.com/2024/12/27/evolution-journal-editors-resign-en-masse-to-protest-elsevier-changes/" TargetMode="External"/><Relationship Id="rId5" Type="http://schemas.openxmlformats.org/officeDocument/2006/relationships/hyperlink" Target="https://sites.usc.edu/iptls/2025/02/04/ai-copyright-and-the-law-the-ongoing-battle-over-intellectual-property-rights/" TargetMode="External"/><Relationship Id="rId10" Type="http://schemas.openxmlformats.org/officeDocument/2006/relationships/hyperlink" Target="https://www.copyright.gov/ai/" TargetMode="External"/><Relationship Id="rId4" Type="http://schemas.openxmlformats.org/officeDocument/2006/relationships/hyperlink" Target="http://www.copyright.gov/title17/92chap1.html#107" TargetMode="External"/><Relationship Id="rId9" Type="http://schemas.openxmlformats.org/officeDocument/2006/relationships/hyperlink" Target="https://chatgpt.com/c/67856acd-d71c-8005-8d7f-ae1b47659a61"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nature.com/articles/d41586-024-04018-5" TargetMode="External"/><Relationship Id="rId7" Type="http://schemas.openxmlformats.org/officeDocument/2006/relationships/hyperlink" Target="https://www.forbes.com/councils/forbestechcouncil/2023/09/06/navigating-the-biases-in-llm-generative-ai-a-guide-to-responsible-implementation/" TargetMode="External"/><Relationship Id="rId2" Type="http://schemas.openxmlformats.org/officeDocument/2006/relationships/hyperlink" Target="https://sr.ithaka.org/our-work/generative-ai-licensing-agreement-tracker/" TargetMode="External"/><Relationship Id="rId1" Type="http://schemas.openxmlformats.org/officeDocument/2006/relationships/slideLayout" Target="../slideLayouts/slideLayout2.xml"/><Relationship Id="rId6" Type="http://schemas.openxmlformats.org/officeDocument/2006/relationships/hyperlink" Target="https://www.lisedunetwork.com/application-of-ai-in-libraries-a-comprehensive-study-on-the-integration-and-impact-of-artificial-intelligence-in-library/" TargetMode="External"/><Relationship Id="rId5" Type="http://schemas.openxmlformats.org/officeDocument/2006/relationships/hyperlink" Target="https://www.rollingstone.com/culture/culture-features/texas-am-chatgpt-ai-professor-flunks-students-false-claims-1234736601/" TargetMode="External"/><Relationship Id="rId4" Type="http://schemas.openxmlformats.org/officeDocument/2006/relationships/hyperlink" Target="https://www.rollingstone.com/culture/culture-features/student-accused-ai-cheating-turnitin-1234747351/"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3C42C-715E-63C9-BD03-E7831C4DD5D8}"/>
              </a:ext>
            </a:extLst>
          </p:cNvPr>
          <p:cNvSpPr>
            <a:spLocks noGrp="1"/>
          </p:cNvSpPr>
          <p:nvPr>
            <p:ph type="ctrTitle"/>
          </p:nvPr>
        </p:nvSpPr>
        <p:spPr/>
        <p:txBody>
          <a:bodyPr/>
          <a:lstStyle/>
          <a:p>
            <a:r>
              <a:rPr lang="en-US" sz="4400" kern="100" dirty="0">
                <a:effectLst/>
                <a:latin typeface="Aptos" panose="020B0004020202020204" pitchFamily="34" charset="0"/>
                <a:ea typeface="Aptos" panose="020B0004020202020204" pitchFamily="34" charset="0"/>
                <a:cs typeface="Times New Roman" panose="02020603050405020304" pitchFamily="18" charset="0"/>
              </a:rPr>
              <a:t>Patron Data, Privacy Concerns, &amp; Vendor AI Tools in Libraries</a:t>
            </a:r>
            <a:br>
              <a:rPr lang="en-US" sz="1800" kern="100" dirty="0">
                <a:effectLst/>
                <a:latin typeface="Aptos" panose="020B0004020202020204" pitchFamily="34" charset="0"/>
                <a:ea typeface="Aptos" panose="020B0004020202020204" pitchFamily="34" charset="0"/>
                <a:cs typeface="Times New Roman" panose="02020603050405020304" pitchFamily="18" charset="0"/>
              </a:rPr>
            </a:br>
            <a:endParaRPr lang="en-US" dirty="0"/>
          </a:p>
        </p:txBody>
      </p:sp>
      <p:sp>
        <p:nvSpPr>
          <p:cNvPr id="3" name="Subtitle 2">
            <a:extLst>
              <a:ext uri="{FF2B5EF4-FFF2-40B4-BE49-F238E27FC236}">
                <a16:creationId xmlns:a16="http://schemas.microsoft.com/office/drawing/2014/main" id="{4354DD60-FAE8-AC82-1C5E-2E421325A7CF}"/>
              </a:ext>
            </a:extLst>
          </p:cNvPr>
          <p:cNvSpPr>
            <a:spLocks noGrp="1"/>
          </p:cNvSpPr>
          <p:nvPr>
            <p:ph type="subTitle" idx="1"/>
          </p:nvPr>
        </p:nvSpPr>
        <p:spPr>
          <a:xfrm>
            <a:off x="377952" y="4772470"/>
            <a:ext cx="9144000" cy="1655762"/>
          </a:xfrm>
        </p:spPr>
        <p:txBody>
          <a:bodyPr>
            <a:normAutofit/>
          </a:bodyPr>
          <a:lstStyle/>
          <a:p>
            <a:pPr algn="l"/>
            <a:r>
              <a:rPr lang="en-US" dirty="0"/>
              <a:t>CARLI Commercial Products Committee</a:t>
            </a:r>
          </a:p>
          <a:p>
            <a:pPr algn="l"/>
            <a:r>
              <a:rPr lang="en-US" dirty="0"/>
              <a:t>    Scott Thomson</a:t>
            </a:r>
          </a:p>
          <a:p>
            <a:pPr algn="l"/>
            <a:r>
              <a:rPr lang="en-US" dirty="0"/>
              <a:t>    Thane Montaner</a:t>
            </a:r>
          </a:p>
        </p:txBody>
      </p:sp>
    </p:spTree>
    <p:extLst>
      <p:ext uri="{BB962C8B-B14F-4D97-AF65-F5344CB8AC3E}">
        <p14:creationId xmlns:p14="http://schemas.microsoft.com/office/powerpoint/2010/main" val="17355604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FC693-8373-7805-4E94-9BAADC33C064}"/>
              </a:ext>
            </a:extLst>
          </p:cNvPr>
          <p:cNvSpPr>
            <a:spLocks noGrp="1"/>
          </p:cNvSpPr>
          <p:nvPr>
            <p:ph type="title"/>
          </p:nvPr>
        </p:nvSpPr>
        <p:spPr/>
        <p:txBody>
          <a:bodyPr/>
          <a:lstStyle/>
          <a:p>
            <a:r>
              <a:rPr lang="en-US" dirty="0"/>
              <a:t>AI Errors </a:t>
            </a:r>
          </a:p>
        </p:txBody>
      </p:sp>
      <p:sp>
        <p:nvSpPr>
          <p:cNvPr id="3" name="Content Placeholder 2">
            <a:extLst>
              <a:ext uri="{FF2B5EF4-FFF2-40B4-BE49-F238E27FC236}">
                <a16:creationId xmlns:a16="http://schemas.microsoft.com/office/drawing/2014/main" id="{A1B76260-97AE-22DB-2A92-5B3FA7A03123}"/>
              </a:ext>
            </a:extLst>
          </p:cNvPr>
          <p:cNvSpPr>
            <a:spLocks noGrp="1"/>
          </p:cNvSpPr>
          <p:nvPr>
            <p:ph idx="1"/>
          </p:nvPr>
        </p:nvSpPr>
        <p:spPr/>
        <p:txBody>
          <a:bodyPr/>
          <a:lstStyle/>
          <a:p>
            <a:r>
              <a:rPr lang="en-US" dirty="0"/>
              <a:t>Students falsely accused of cheating. </a:t>
            </a:r>
            <a:r>
              <a:rPr lang="en-US" baseline="30000" dirty="0"/>
              <a:t>13,14</a:t>
            </a:r>
            <a:endParaRPr lang="en-US" dirty="0"/>
          </a:p>
          <a:p>
            <a:r>
              <a:rPr lang="en-US" dirty="0"/>
              <a:t>Student’s own work being cited as evidence of cheating.  </a:t>
            </a:r>
          </a:p>
        </p:txBody>
      </p:sp>
    </p:spTree>
    <p:extLst>
      <p:ext uri="{BB962C8B-B14F-4D97-AF65-F5344CB8AC3E}">
        <p14:creationId xmlns:p14="http://schemas.microsoft.com/office/powerpoint/2010/main" val="15262927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7826B9-2AB7-100A-4E26-3B5EE7F2305F}"/>
              </a:ext>
            </a:extLst>
          </p:cNvPr>
          <p:cNvSpPr>
            <a:spLocks noGrp="1"/>
          </p:cNvSpPr>
          <p:nvPr>
            <p:ph type="title"/>
          </p:nvPr>
        </p:nvSpPr>
        <p:spPr/>
        <p:txBody>
          <a:bodyPr/>
          <a:lstStyle/>
          <a:p>
            <a:r>
              <a:rPr lang="en-US" dirty="0"/>
              <a:t>Implications for Libraries</a:t>
            </a:r>
          </a:p>
        </p:txBody>
      </p:sp>
      <p:sp>
        <p:nvSpPr>
          <p:cNvPr id="3" name="Content Placeholder 2">
            <a:extLst>
              <a:ext uri="{FF2B5EF4-FFF2-40B4-BE49-F238E27FC236}">
                <a16:creationId xmlns:a16="http://schemas.microsoft.com/office/drawing/2014/main" id="{98814BBC-BF53-6BC2-E36B-8159706A8A57}"/>
              </a:ext>
            </a:extLst>
          </p:cNvPr>
          <p:cNvSpPr>
            <a:spLocks noGrp="1"/>
          </p:cNvSpPr>
          <p:nvPr>
            <p:ph idx="1"/>
          </p:nvPr>
        </p:nvSpPr>
        <p:spPr/>
        <p:txBody>
          <a:bodyPr/>
          <a:lstStyle/>
          <a:p>
            <a:r>
              <a:rPr lang="en-US" dirty="0"/>
              <a:t>Data privacy and consent/opt out </a:t>
            </a:r>
            <a:r>
              <a:rPr lang="en-US" baseline="30000" dirty="0"/>
              <a:t>15</a:t>
            </a:r>
            <a:endParaRPr lang="en-US" dirty="0"/>
          </a:p>
          <a:p>
            <a:r>
              <a:rPr lang="en-US" dirty="0"/>
              <a:t>Security</a:t>
            </a:r>
          </a:p>
          <a:p>
            <a:r>
              <a:rPr lang="en-US" dirty="0"/>
              <a:t>Privacy/anonymization</a:t>
            </a:r>
          </a:p>
          <a:p>
            <a:r>
              <a:rPr lang="en-US" dirty="0"/>
              <a:t>Bias. </a:t>
            </a:r>
            <a:r>
              <a:rPr lang="en-US" baseline="30000" dirty="0"/>
              <a:t>16</a:t>
            </a:r>
            <a:endParaRPr lang="en-US" dirty="0"/>
          </a:p>
        </p:txBody>
      </p:sp>
    </p:spTree>
    <p:extLst>
      <p:ext uri="{BB962C8B-B14F-4D97-AF65-F5344CB8AC3E}">
        <p14:creationId xmlns:p14="http://schemas.microsoft.com/office/powerpoint/2010/main" val="39961633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BFA29-C8F8-3E1B-B07F-E67E210AAE38}"/>
              </a:ext>
            </a:extLst>
          </p:cNvPr>
          <p:cNvSpPr>
            <a:spLocks noGrp="1"/>
          </p:cNvSpPr>
          <p:nvPr>
            <p:ph type="title"/>
          </p:nvPr>
        </p:nvSpPr>
        <p:spPr/>
        <p:txBody>
          <a:bodyPr/>
          <a:lstStyle/>
          <a:p>
            <a:r>
              <a:rPr lang="en-US" dirty="0"/>
              <a:t>Examples -  privacy, anonymity, bias…</a:t>
            </a:r>
          </a:p>
        </p:txBody>
      </p:sp>
      <p:sp>
        <p:nvSpPr>
          <p:cNvPr id="3" name="Content Placeholder 2">
            <a:extLst>
              <a:ext uri="{FF2B5EF4-FFF2-40B4-BE49-F238E27FC236}">
                <a16:creationId xmlns:a16="http://schemas.microsoft.com/office/drawing/2014/main" id="{10A95BED-E9C8-FEB3-BB5F-EE4A623FE3B6}"/>
              </a:ext>
            </a:extLst>
          </p:cNvPr>
          <p:cNvSpPr>
            <a:spLocks noGrp="1"/>
          </p:cNvSpPr>
          <p:nvPr>
            <p:ph idx="1"/>
          </p:nvPr>
        </p:nvSpPr>
        <p:spPr/>
        <p:txBody>
          <a:bodyPr/>
          <a:lstStyle/>
          <a:p>
            <a:r>
              <a:rPr lang="en-US" dirty="0"/>
              <a:t>Chatbot</a:t>
            </a:r>
          </a:p>
          <a:p>
            <a:r>
              <a:rPr lang="en-US" dirty="0"/>
              <a:t>Query spies</a:t>
            </a:r>
          </a:p>
        </p:txBody>
      </p:sp>
    </p:spTree>
    <p:extLst>
      <p:ext uri="{BB962C8B-B14F-4D97-AF65-F5344CB8AC3E}">
        <p14:creationId xmlns:p14="http://schemas.microsoft.com/office/powerpoint/2010/main" val="24037390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B3F10-FB07-FA72-9CA4-F27CF9DC41E9}"/>
              </a:ext>
            </a:extLst>
          </p:cNvPr>
          <p:cNvSpPr>
            <a:spLocks noGrp="1"/>
          </p:cNvSpPr>
          <p:nvPr>
            <p:ph type="title"/>
          </p:nvPr>
        </p:nvSpPr>
        <p:spPr/>
        <p:txBody>
          <a:bodyPr/>
          <a:lstStyle/>
          <a:p>
            <a:r>
              <a:rPr lang="en-US" dirty="0"/>
              <a:t>Implications for Libraries – contracts and licenses</a:t>
            </a:r>
          </a:p>
        </p:txBody>
      </p:sp>
      <p:sp>
        <p:nvSpPr>
          <p:cNvPr id="3" name="Content Placeholder 2">
            <a:extLst>
              <a:ext uri="{FF2B5EF4-FFF2-40B4-BE49-F238E27FC236}">
                <a16:creationId xmlns:a16="http://schemas.microsoft.com/office/drawing/2014/main" id="{1DE523A4-8A1E-A5AF-D3FF-BFCF60DED8A0}"/>
              </a:ext>
            </a:extLst>
          </p:cNvPr>
          <p:cNvSpPr>
            <a:spLocks noGrp="1"/>
          </p:cNvSpPr>
          <p:nvPr>
            <p:ph idx="1"/>
          </p:nvPr>
        </p:nvSpPr>
        <p:spPr/>
        <p:txBody>
          <a:bodyPr>
            <a:normAutofit/>
          </a:bodyPr>
          <a:lstStyle/>
          <a:p>
            <a:r>
              <a:rPr lang="en-US" dirty="0"/>
              <a:t>Clarity is needed from publishers/vendors about what is done with user-submitted content. </a:t>
            </a:r>
          </a:p>
          <a:p>
            <a:pPr lvl="1"/>
            <a:r>
              <a:rPr lang="en-US" dirty="0"/>
              <a:t>Examine contracts and licensing agreements for language re: use of patron-submitted data and patron-generated content. </a:t>
            </a:r>
          </a:p>
          <a:p>
            <a:pPr lvl="1"/>
            <a:r>
              <a:rPr lang="en-US" dirty="0"/>
              <a:t>Consider asking for problematic AI uses to be removed from contracts.</a:t>
            </a:r>
          </a:p>
          <a:p>
            <a:pPr lvl="1"/>
            <a:r>
              <a:rPr lang="en-US" dirty="0"/>
              <a:t>Consider asking for disclosure/how and when gathered data will be used. </a:t>
            </a:r>
          </a:p>
          <a:p>
            <a:pPr lvl="2"/>
            <a:r>
              <a:rPr lang="en-US" dirty="0"/>
              <a:t>Publishers may be unwilling to eliminate or even limit usage of gathered information, but they can at least be encouraged to disclose how they plan to use it. </a:t>
            </a:r>
          </a:p>
          <a:p>
            <a:pPr lvl="1"/>
            <a:r>
              <a:rPr lang="en-US" dirty="0"/>
              <a:t>Ask for language clearly outlining planned adherence to security standards, how and when data will be discarded or anonymized, etc.</a:t>
            </a:r>
          </a:p>
        </p:txBody>
      </p:sp>
    </p:spTree>
    <p:extLst>
      <p:ext uri="{BB962C8B-B14F-4D97-AF65-F5344CB8AC3E}">
        <p14:creationId xmlns:p14="http://schemas.microsoft.com/office/powerpoint/2010/main" val="9567035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1A2C9-1444-82B3-5F4E-F85A04309DC7}"/>
              </a:ext>
            </a:extLst>
          </p:cNvPr>
          <p:cNvSpPr>
            <a:spLocks noGrp="1"/>
          </p:cNvSpPr>
          <p:nvPr>
            <p:ph type="title"/>
          </p:nvPr>
        </p:nvSpPr>
        <p:spPr/>
        <p:txBody>
          <a:bodyPr/>
          <a:lstStyle/>
          <a:p>
            <a:r>
              <a:rPr lang="en-US" dirty="0"/>
              <a:t>Implications for libraries – policies and procedures</a:t>
            </a:r>
          </a:p>
        </p:txBody>
      </p:sp>
      <p:sp>
        <p:nvSpPr>
          <p:cNvPr id="3" name="Content Placeholder 2">
            <a:extLst>
              <a:ext uri="{FF2B5EF4-FFF2-40B4-BE49-F238E27FC236}">
                <a16:creationId xmlns:a16="http://schemas.microsoft.com/office/drawing/2014/main" id="{D3E8707D-86B9-CC34-DDC1-D97F981DA375}"/>
              </a:ext>
            </a:extLst>
          </p:cNvPr>
          <p:cNvSpPr>
            <a:spLocks noGrp="1"/>
          </p:cNvSpPr>
          <p:nvPr>
            <p:ph idx="1"/>
          </p:nvPr>
        </p:nvSpPr>
        <p:spPr/>
        <p:txBody>
          <a:bodyPr/>
          <a:lstStyle/>
          <a:p>
            <a:r>
              <a:rPr lang="en-US" dirty="0"/>
              <a:t>Consider adding language to library policies and procedures concerning the gathering of information, and patron privacy. </a:t>
            </a:r>
            <a:r>
              <a:rPr lang="en-US" baseline="30000" dirty="0"/>
              <a:t>15</a:t>
            </a:r>
          </a:p>
          <a:p>
            <a:pPr lvl="1"/>
            <a:r>
              <a:rPr lang="en-US" dirty="0"/>
              <a:t>Many library policies already address this topic, of course, but the rise of AI and active third-party information gathering and use bears special consideration.</a:t>
            </a:r>
          </a:p>
          <a:p>
            <a:pPr lvl="1"/>
            <a:r>
              <a:rPr lang="en-US" dirty="0"/>
              <a:t>Policy should address many of the topics previously covered, including data privacy and security, informed consent, and bias. </a:t>
            </a:r>
          </a:p>
          <a:p>
            <a:pPr lvl="1"/>
            <a:r>
              <a:rPr lang="en-US" dirty="0"/>
              <a:t>Consider minimum standards potential vendors must meet with regard to AI and patron data in order to be considered.</a:t>
            </a:r>
          </a:p>
        </p:txBody>
      </p:sp>
    </p:spTree>
    <p:extLst>
      <p:ext uri="{BB962C8B-B14F-4D97-AF65-F5344CB8AC3E}">
        <p14:creationId xmlns:p14="http://schemas.microsoft.com/office/powerpoint/2010/main" val="1609078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1A2C9-1444-82B3-5F4E-F85A04309DC7}"/>
              </a:ext>
            </a:extLst>
          </p:cNvPr>
          <p:cNvSpPr>
            <a:spLocks noGrp="1"/>
          </p:cNvSpPr>
          <p:nvPr>
            <p:ph type="title"/>
          </p:nvPr>
        </p:nvSpPr>
        <p:spPr/>
        <p:txBody>
          <a:bodyPr/>
          <a:lstStyle/>
          <a:p>
            <a:r>
              <a:rPr lang="en-US" dirty="0"/>
              <a:t>Education </a:t>
            </a:r>
          </a:p>
        </p:txBody>
      </p:sp>
      <p:sp>
        <p:nvSpPr>
          <p:cNvPr id="3" name="Content Placeholder 2">
            <a:extLst>
              <a:ext uri="{FF2B5EF4-FFF2-40B4-BE49-F238E27FC236}">
                <a16:creationId xmlns:a16="http://schemas.microsoft.com/office/drawing/2014/main" id="{D3E8707D-86B9-CC34-DDC1-D97F981DA375}"/>
              </a:ext>
            </a:extLst>
          </p:cNvPr>
          <p:cNvSpPr>
            <a:spLocks noGrp="1"/>
          </p:cNvSpPr>
          <p:nvPr>
            <p:ph idx="1"/>
          </p:nvPr>
        </p:nvSpPr>
        <p:spPr/>
        <p:txBody>
          <a:bodyPr/>
          <a:lstStyle/>
          <a:p>
            <a:r>
              <a:rPr lang="en-US" dirty="0"/>
              <a:t>Consider educating patrons.</a:t>
            </a:r>
            <a:endParaRPr lang="en-US" baseline="30000" dirty="0"/>
          </a:p>
          <a:p>
            <a:pPr lvl="1"/>
            <a:r>
              <a:rPr lang="en-US" dirty="0"/>
              <a:t>Disclosures on library website.</a:t>
            </a:r>
          </a:p>
          <a:p>
            <a:pPr lvl="1"/>
            <a:r>
              <a:rPr lang="en-US" dirty="0" err="1"/>
              <a:t>LibGuides</a:t>
            </a:r>
            <a:r>
              <a:rPr lang="en-US" dirty="0"/>
              <a:t>. </a:t>
            </a:r>
          </a:p>
        </p:txBody>
      </p:sp>
    </p:spTree>
    <p:extLst>
      <p:ext uri="{BB962C8B-B14F-4D97-AF65-F5344CB8AC3E}">
        <p14:creationId xmlns:p14="http://schemas.microsoft.com/office/powerpoint/2010/main" val="29280402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A7C029-AF1A-7600-CF92-285B72A4251B}"/>
              </a:ext>
            </a:extLst>
          </p:cNvPr>
          <p:cNvSpPr>
            <a:spLocks noGrp="1"/>
          </p:cNvSpPr>
          <p:nvPr>
            <p:ph type="title"/>
          </p:nvPr>
        </p:nvSpPr>
        <p:spPr/>
        <p:txBody>
          <a:bodyPr/>
          <a:lstStyle/>
          <a:p>
            <a:r>
              <a:rPr lang="en-US" dirty="0"/>
              <a:t>Q&amp;A/Contact </a:t>
            </a:r>
          </a:p>
        </p:txBody>
      </p:sp>
      <p:sp>
        <p:nvSpPr>
          <p:cNvPr id="3" name="Content Placeholder 2">
            <a:extLst>
              <a:ext uri="{FF2B5EF4-FFF2-40B4-BE49-F238E27FC236}">
                <a16:creationId xmlns:a16="http://schemas.microsoft.com/office/drawing/2014/main" id="{B85FD0F8-B08D-1820-BB43-983C5ED121F7}"/>
              </a:ext>
            </a:extLst>
          </p:cNvPr>
          <p:cNvSpPr>
            <a:spLocks noGrp="1"/>
          </p:cNvSpPr>
          <p:nvPr>
            <p:ph idx="1"/>
          </p:nvPr>
        </p:nvSpPr>
        <p:spPr>
          <a:xfrm>
            <a:off x="838200" y="1609866"/>
            <a:ext cx="10515600" cy="4523805"/>
          </a:xfrm>
        </p:spPr>
        <p:txBody>
          <a:bodyPr>
            <a:normAutofit/>
          </a:bodyPr>
          <a:lstStyle/>
          <a:p>
            <a:pPr marL="0" indent="0">
              <a:lnSpc>
                <a:spcPct val="100000"/>
              </a:lnSpc>
              <a:buNone/>
            </a:pPr>
            <a:r>
              <a:rPr lang="en-US" sz="1800" dirty="0">
                <a:latin typeface="Aptos" panose="020B0004020202020204" pitchFamily="34" charset="0"/>
              </a:rPr>
              <a:t>Scott Thomson, MS, MLIS, AHIP</a:t>
            </a:r>
          </a:p>
          <a:p>
            <a:pPr marL="0" indent="0">
              <a:lnSpc>
                <a:spcPct val="110000"/>
              </a:lnSpc>
              <a:spcBef>
                <a:spcPts val="0"/>
              </a:spcBef>
              <a:buNone/>
            </a:pPr>
            <a:r>
              <a:rPr lang="en-US" sz="1800" dirty="0">
                <a:latin typeface="Aptos" panose="020B0004020202020204" pitchFamily="34" charset="0"/>
              </a:rPr>
              <a:t>Library Director</a:t>
            </a:r>
          </a:p>
          <a:p>
            <a:pPr marL="0" indent="0">
              <a:lnSpc>
                <a:spcPct val="110000"/>
              </a:lnSpc>
              <a:spcBef>
                <a:spcPts val="0"/>
              </a:spcBef>
              <a:buNone/>
            </a:pPr>
            <a:r>
              <a:rPr lang="en-US" sz="1800" dirty="0">
                <a:latin typeface="Aptos" panose="020B0004020202020204" pitchFamily="34" charset="0"/>
              </a:rPr>
              <a:t>Rush University</a:t>
            </a:r>
          </a:p>
          <a:p>
            <a:pPr marL="0" indent="0">
              <a:lnSpc>
                <a:spcPct val="100000"/>
              </a:lnSpc>
              <a:spcBef>
                <a:spcPts val="0"/>
              </a:spcBef>
              <a:buNone/>
            </a:pPr>
            <a:r>
              <a:rPr lang="en-US" sz="1800" dirty="0">
                <a:latin typeface="Aptos" panose="020B0004020202020204" pitchFamily="34" charset="0"/>
              </a:rPr>
              <a:t>312-942-8735</a:t>
            </a:r>
          </a:p>
          <a:p>
            <a:pPr marL="0" indent="0">
              <a:lnSpc>
                <a:spcPct val="100000"/>
              </a:lnSpc>
              <a:spcBef>
                <a:spcPts val="0"/>
              </a:spcBef>
              <a:buNone/>
            </a:pPr>
            <a:r>
              <a:rPr lang="en-US" sz="1800" u="sng" dirty="0">
                <a:solidFill>
                  <a:srgbClr val="0000FF"/>
                </a:solidFill>
                <a:latin typeface="Aptos" panose="020B0004020202020204" pitchFamily="34" charset="0"/>
                <a:hlinkClick r:id="rId2">
                  <a:extLst>
                    <a:ext uri="{A12FA001-AC4F-418D-AE19-62706E023703}">
                      <ahyp:hlinkClr xmlns:ahyp="http://schemas.microsoft.com/office/drawing/2018/hyperlinkcolor" val="tx"/>
                    </a:ext>
                  </a:extLst>
                </a:hlinkClick>
              </a:rPr>
              <a:t>Scott_Thomson@rush.edu</a:t>
            </a:r>
            <a:endParaRPr lang="en-US" sz="1800" u="sng" dirty="0">
              <a:solidFill>
                <a:srgbClr val="0000FF"/>
              </a:solidFill>
              <a:latin typeface="Aptos" panose="020B0004020202020204" pitchFamily="34" charset="0"/>
            </a:endParaRPr>
          </a:p>
          <a:p>
            <a:pPr marL="0" indent="0">
              <a:buNone/>
            </a:pPr>
            <a:endParaRPr lang="en-US" dirty="0"/>
          </a:p>
          <a:p>
            <a:pPr marL="0" indent="0">
              <a:buNone/>
            </a:pPr>
            <a:r>
              <a:rPr lang="en-US" sz="1800" dirty="0">
                <a:latin typeface="Aptos" panose="020B0004020202020204" pitchFamily="34" charset="0"/>
              </a:rPr>
              <a:t>Thane Montaner</a:t>
            </a: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a:effectLst/>
                <a:latin typeface="Aptos" panose="020B0004020202020204" pitchFamily="34" charset="0"/>
                <a:ea typeface="Times New Roman" panose="02020603050405020304" pitchFamily="18" charset="0"/>
                <a:cs typeface="Aptos" panose="020B0004020202020204" pitchFamily="34" charset="0"/>
              </a:rPr>
              <a:t>Collection Management Librarian/Professor</a:t>
            </a: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a:effectLst/>
                <a:latin typeface="Aptos" panose="020B0004020202020204" pitchFamily="34" charset="0"/>
                <a:ea typeface="Times New Roman" panose="02020603050405020304" pitchFamily="18" charset="0"/>
                <a:cs typeface="Aptos" panose="020B0004020202020204" pitchFamily="34" charset="0"/>
              </a:rPr>
              <a:t>Library Department Chair</a:t>
            </a: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a:effectLst/>
                <a:latin typeface="Aptos" panose="020B0004020202020204" pitchFamily="34" charset="0"/>
                <a:ea typeface="Times New Roman" panose="02020603050405020304" pitchFamily="18" charset="0"/>
                <a:cs typeface="Aptos" panose="020B0004020202020204" pitchFamily="34" charset="0"/>
              </a:rPr>
              <a:t>Prairie State College</a:t>
            </a: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a:effectLst/>
                <a:latin typeface="Aptos" panose="020B0004020202020204" pitchFamily="34" charset="0"/>
                <a:ea typeface="Times New Roman" panose="02020603050405020304" pitchFamily="18" charset="0"/>
                <a:cs typeface="Aptos" panose="020B0004020202020204" pitchFamily="34" charset="0"/>
              </a:rPr>
              <a:t>708-709-3551</a:t>
            </a: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u="sng" dirty="0">
                <a:solidFill>
                  <a:srgbClr val="0000FF"/>
                </a:solidFill>
                <a:latin typeface="Aptos" panose="020B0004020202020204" pitchFamily="34" charset="0"/>
                <a:ea typeface="Times New Roman" panose="02020603050405020304" pitchFamily="18" charset="0"/>
                <a:cs typeface="Aptos" panose="020B0004020202020204" pitchFamily="34" charset="0"/>
              </a:rPr>
              <a:t>tmontaner@prairiestate.edu</a:t>
            </a:r>
            <a:endParaRPr lang="en-US" sz="1800" dirty="0">
              <a:effectLst/>
              <a:latin typeface="Aptos" panose="020B0004020202020204" pitchFamily="34" charset="0"/>
              <a:ea typeface="Aptos" panose="020B0004020202020204" pitchFamily="34" charset="0"/>
              <a:cs typeface="Aptos" panose="020B0004020202020204" pitchFamily="34" charset="0"/>
            </a:endParaRPr>
          </a:p>
          <a:p>
            <a:endParaRPr lang="en-US" dirty="0"/>
          </a:p>
        </p:txBody>
      </p:sp>
    </p:spTree>
    <p:extLst>
      <p:ext uri="{BB962C8B-B14F-4D97-AF65-F5344CB8AC3E}">
        <p14:creationId xmlns:p14="http://schemas.microsoft.com/office/powerpoint/2010/main" val="30473166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DB90F-C546-D3B1-381F-01601345EF3F}"/>
              </a:ext>
            </a:extLst>
          </p:cNvPr>
          <p:cNvSpPr>
            <a:spLocks noGrp="1"/>
          </p:cNvSpPr>
          <p:nvPr>
            <p:ph type="title"/>
          </p:nvPr>
        </p:nvSpPr>
        <p:spPr>
          <a:xfrm>
            <a:off x="838200" y="365125"/>
            <a:ext cx="10515600" cy="634619"/>
          </a:xfrm>
        </p:spPr>
        <p:txBody>
          <a:bodyPr>
            <a:normAutofit fontScale="90000"/>
          </a:bodyPr>
          <a:lstStyle/>
          <a:p>
            <a:r>
              <a:rPr lang="en-US" dirty="0"/>
              <a:t>References</a:t>
            </a:r>
          </a:p>
        </p:txBody>
      </p:sp>
      <p:sp>
        <p:nvSpPr>
          <p:cNvPr id="3" name="Content Placeholder 2">
            <a:extLst>
              <a:ext uri="{FF2B5EF4-FFF2-40B4-BE49-F238E27FC236}">
                <a16:creationId xmlns:a16="http://schemas.microsoft.com/office/drawing/2014/main" id="{EA7E4FE2-C7E4-C884-D7FE-E1FA2CC959A1}"/>
              </a:ext>
            </a:extLst>
          </p:cNvPr>
          <p:cNvSpPr>
            <a:spLocks noGrp="1"/>
          </p:cNvSpPr>
          <p:nvPr>
            <p:ph idx="1"/>
          </p:nvPr>
        </p:nvSpPr>
        <p:spPr>
          <a:xfrm>
            <a:off x="838200" y="1222756"/>
            <a:ext cx="10515600" cy="5507228"/>
          </a:xfrm>
        </p:spPr>
        <p:txBody>
          <a:bodyPr>
            <a:normAutofit fontScale="55000" lnSpcReduction="20000"/>
          </a:bodyPr>
          <a:lstStyle/>
          <a:p>
            <a:pPr marL="457200" indent="-457200">
              <a:buFont typeface="Calibri" pitchFamily="34" charset="0"/>
              <a:buAutoNum type="arabicPeriod"/>
            </a:pPr>
            <a:r>
              <a:rPr lang="en-US" altLang="en-US" sz="2800" dirty="0">
                <a:ea typeface="ＭＳ Ｐゴシック" pitchFamily="34" charset="-128"/>
              </a:rPr>
              <a:t>Title 17, Chapter 1, Section 102 of the U.S. Code: </a:t>
            </a:r>
            <a:r>
              <a:rPr lang="en-US" altLang="en-US" sz="2800" dirty="0">
                <a:ea typeface="ＭＳ Ｐゴシック" pitchFamily="34" charset="-128"/>
                <a:hlinkClick r:id="rId2"/>
              </a:rPr>
              <a:t>http://www.copyright.gov/title17/92chap1.html#102</a:t>
            </a:r>
            <a:r>
              <a:rPr lang="en-US" altLang="en-US" sz="2800" dirty="0">
                <a:ea typeface="ＭＳ Ｐゴシック" pitchFamily="34" charset="-128"/>
              </a:rPr>
              <a:t>. </a:t>
            </a:r>
            <a:r>
              <a:rPr lang="en-US" sz="2800" dirty="0"/>
              <a:t>Accessed September 17, 2024</a:t>
            </a:r>
            <a:r>
              <a:rPr lang="en-US" altLang="en-US" sz="2800" dirty="0">
                <a:ea typeface="ＭＳ Ｐゴシック" pitchFamily="34" charset="-128"/>
              </a:rPr>
              <a:t>. </a:t>
            </a:r>
          </a:p>
          <a:p>
            <a:pPr marL="457200" indent="-457200">
              <a:buFont typeface="Calibri" pitchFamily="34" charset="0"/>
              <a:buAutoNum type="arabicPeriod"/>
            </a:pPr>
            <a:r>
              <a:rPr lang="en-US" altLang="en-US" sz="2800" dirty="0">
                <a:ea typeface="ＭＳ Ｐゴシック" pitchFamily="34" charset="-128"/>
              </a:rPr>
              <a:t>Title 17, Chapter 1, Section 101 of the U.S. Code: </a:t>
            </a:r>
            <a:r>
              <a:rPr lang="en-US" altLang="en-US" sz="2800" dirty="0">
                <a:ea typeface="ＭＳ Ｐゴシック" pitchFamily="34" charset="-128"/>
                <a:hlinkClick r:id="rId3"/>
              </a:rPr>
              <a:t>http://www.copyright.gov/title17/92chap1.html#101</a:t>
            </a:r>
            <a:r>
              <a:rPr lang="en-US" altLang="en-US" sz="2800" dirty="0">
                <a:ea typeface="ＭＳ Ｐゴシック" pitchFamily="34" charset="-128"/>
              </a:rPr>
              <a:t>. </a:t>
            </a:r>
            <a:r>
              <a:rPr lang="en-US" sz="2800" dirty="0"/>
              <a:t>Accessed September 17, 2024</a:t>
            </a:r>
            <a:r>
              <a:rPr lang="en-US" altLang="en-US" sz="2800" dirty="0">
                <a:ea typeface="ＭＳ Ｐゴシック" pitchFamily="34" charset="-128"/>
              </a:rPr>
              <a:t>. </a:t>
            </a:r>
          </a:p>
          <a:p>
            <a:pPr marL="457200" indent="-457200">
              <a:buFont typeface="Calibri" pitchFamily="34" charset="0"/>
              <a:buAutoNum type="arabicPeriod"/>
            </a:pPr>
            <a:r>
              <a:rPr lang="en-US" altLang="en-US" sz="2800" dirty="0">
                <a:ea typeface="ＭＳ Ｐゴシック" pitchFamily="34" charset="-128"/>
              </a:rPr>
              <a:t>Title 17, Chapter 1, Section 107 of the U.S. Code: </a:t>
            </a:r>
            <a:r>
              <a:rPr lang="en-US" altLang="en-US" sz="2800" dirty="0">
                <a:ea typeface="ＭＳ Ｐゴシック" pitchFamily="34" charset="-128"/>
                <a:hlinkClick r:id="rId4"/>
              </a:rPr>
              <a:t>www.copyright.gov/title17/92chap1.html#107</a:t>
            </a:r>
            <a:r>
              <a:rPr lang="en-US" altLang="en-US" sz="2800" dirty="0">
                <a:ea typeface="ＭＳ Ｐゴシック" pitchFamily="34" charset="-128"/>
              </a:rPr>
              <a:t>. </a:t>
            </a:r>
            <a:r>
              <a:rPr lang="en-US" sz="2800" dirty="0"/>
              <a:t>Accessed September 17, 2024</a:t>
            </a:r>
            <a:r>
              <a:rPr lang="en-US" altLang="en-US" sz="2800" dirty="0">
                <a:ea typeface="ＭＳ Ｐゴシック" pitchFamily="34" charset="-128"/>
              </a:rPr>
              <a:t>. </a:t>
            </a:r>
          </a:p>
          <a:p>
            <a:pPr marL="457200" indent="-457200">
              <a:buFont typeface="Calibri" pitchFamily="34" charset="0"/>
              <a:buAutoNum type="arabicPeriod"/>
            </a:pPr>
            <a:r>
              <a:rPr lang="en-US" dirty="0" err="1">
                <a:ea typeface="ＭＳ Ｐゴシック" pitchFamily="34" charset="-128"/>
              </a:rPr>
              <a:t>Bondari</a:t>
            </a:r>
            <a:r>
              <a:rPr lang="en-US" dirty="0">
                <a:ea typeface="ＭＳ Ｐゴシック" pitchFamily="34" charset="-128"/>
              </a:rPr>
              <a:t>, N. AI, Copyright, and the Law: The Ongoing Battle Over Intellectual Property Rights. The University of Southern California. </a:t>
            </a:r>
            <a:r>
              <a:rPr lang="en-US" dirty="0">
                <a:hlinkClick r:id="rId5"/>
              </a:rPr>
              <a:t>AI, Copyright, and the Law: The Ongoing Battle Over Intellectual Property Rights – IP &amp; Technology Law Society</a:t>
            </a:r>
            <a:r>
              <a:rPr lang="en-US" dirty="0">
                <a:ea typeface="ＭＳ Ｐゴシック" pitchFamily="34" charset="-128"/>
              </a:rPr>
              <a:t>. Accessed April 14, 2025. </a:t>
            </a:r>
            <a:endParaRPr lang="en-US" altLang="en-US" sz="2800" dirty="0">
              <a:ea typeface="ＭＳ Ｐゴシック" pitchFamily="34" charset="-128"/>
            </a:endParaRPr>
          </a:p>
          <a:p>
            <a:pPr marL="457200" indent="-457200">
              <a:buFont typeface="Calibri" pitchFamily="34" charset="0"/>
              <a:buAutoNum type="arabicPeriod"/>
            </a:pPr>
            <a:r>
              <a:rPr lang="en-US" sz="2800" dirty="0"/>
              <a:t>Generative AI has an Intellectual Property Problem. Harvard Business Review. </a:t>
            </a:r>
            <a:r>
              <a:rPr lang="en-US" sz="2800" dirty="0">
                <a:hlinkClick r:id="rId6"/>
              </a:rPr>
              <a:t>Generative AI Has an Intellectual Property Problem (hbr.org)</a:t>
            </a:r>
            <a:r>
              <a:rPr lang="en-US" sz="2800" dirty="0"/>
              <a:t>. Accessed September 17, 2024. </a:t>
            </a:r>
          </a:p>
          <a:p>
            <a:pPr marL="457200" indent="-457200">
              <a:buFont typeface="Calibri" pitchFamily="34" charset="0"/>
              <a:buAutoNum type="arabicPeriod"/>
            </a:pPr>
            <a:r>
              <a:rPr lang="en-US" sz="2800" dirty="0"/>
              <a:t>Artists and Illustrators Are Suing Three A.I. Art Generators for Scraping and ‘Collaging’ Their Work Without Consent. </a:t>
            </a:r>
            <a:r>
              <a:rPr lang="en-US" sz="2800" dirty="0" err="1"/>
              <a:t>Artnet</a:t>
            </a:r>
            <a:r>
              <a:rPr lang="en-US" sz="2800" dirty="0"/>
              <a:t>. </a:t>
            </a:r>
            <a:r>
              <a:rPr lang="en-US" sz="2800" dirty="0">
                <a:hlinkClick r:id="rId7"/>
              </a:rPr>
              <a:t>https://news.artnet.com/art-world/class-action-lawsuit-ai-generators-deviantart-midjourney-stable-diffusion-2246770</a:t>
            </a:r>
            <a:r>
              <a:rPr lang="en-US" sz="2800" dirty="0"/>
              <a:t>. Accessed January 13, 2025.  </a:t>
            </a:r>
          </a:p>
          <a:p>
            <a:pPr marL="457200" indent="-457200">
              <a:buFont typeface="Calibri" pitchFamily="34" charset="0"/>
              <a:buAutoNum type="arabicPeriod"/>
            </a:pPr>
            <a:r>
              <a:rPr lang="en-US" sz="2800" dirty="0"/>
              <a:t>AI Output Disclosures: Use, Provenance, Adverse Incidents. National Telecommunications and Information Administration. </a:t>
            </a:r>
            <a:r>
              <a:rPr lang="en-US" sz="2800" dirty="0">
                <a:hlinkClick r:id="rId8"/>
              </a:rPr>
              <a:t>https://www.ntia.gov/issues/artificial-intelligence/ai-accountability-policy-report/developing-accountability-inputs-a-deeper-dive/information-flow/ai-output-disclosures</a:t>
            </a:r>
            <a:r>
              <a:rPr lang="en-US" sz="2800" dirty="0"/>
              <a:t>. Accessed January 13, 2025. </a:t>
            </a:r>
            <a:endParaRPr lang="en-US" dirty="0">
              <a:hlinkClick r:id="rId9"/>
            </a:endParaRPr>
          </a:p>
          <a:p>
            <a:pPr marL="457200" indent="-457200">
              <a:buFont typeface="Calibri" pitchFamily="34" charset="0"/>
              <a:buAutoNum type="arabicPeriod"/>
            </a:pPr>
            <a:r>
              <a:rPr lang="en-US" altLang="en-US" sz="2800" dirty="0">
                <a:ea typeface="ＭＳ Ｐゴシック" pitchFamily="34" charset="-128"/>
              </a:rPr>
              <a:t>Copyright and Artificial Intelligence. U.S. Copyright office. </a:t>
            </a:r>
            <a:r>
              <a:rPr lang="en-US" sz="2800" dirty="0">
                <a:hlinkClick r:id="rId10"/>
              </a:rPr>
              <a:t>Copyright and Artificial Intelligence | U.S. Copyright Office</a:t>
            </a:r>
            <a:r>
              <a:rPr lang="en-US" sz="2800" dirty="0"/>
              <a:t>. Accessed September 17, 2024. </a:t>
            </a:r>
            <a:endParaRPr lang="en-US" dirty="0">
              <a:hlinkClick r:id="rId9"/>
            </a:endParaRPr>
          </a:p>
          <a:p>
            <a:pPr marL="457200" indent="-457200">
              <a:buFont typeface="Calibri" pitchFamily="34" charset="0"/>
              <a:buAutoNum type="arabicPeriod"/>
            </a:pPr>
            <a:r>
              <a:rPr lang="en-US" dirty="0">
                <a:hlinkClick r:id="rId9"/>
              </a:rPr>
              <a:t>ChatGPT</a:t>
            </a:r>
            <a:r>
              <a:rPr lang="en-US" dirty="0"/>
              <a:t>. Accessed January 13, 2025. </a:t>
            </a:r>
          </a:p>
          <a:p>
            <a:pPr marL="457200" indent="-457200">
              <a:buFont typeface="Calibri" pitchFamily="34" charset="0"/>
              <a:buAutoNum type="arabicPeriod"/>
            </a:pPr>
            <a:r>
              <a:rPr lang="en-US" altLang="en-US" sz="2800" dirty="0">
                <a:ea typeface="ＭＳ Ｐゴシック" pitchFamily="34" charset="-128"/>
              </a:rPr>
              <a:t>Evolution Journal Editors Resign En Masse to Protest Elsevier Changes. Retraction Watch.  </a:t>
            </a:r>
            <a:r>
              <a:rPr lang="en-US" altLang="en-US" sz="2800" dirty="0">
                <a:ea typeface="ＭＳ Ｐゴシック" pitchFamily="34" charset="-128"/>
                <a:hlinkClick r:id="rId11"/>
              </a:rPr>
              <a:t>https://retractionwatch.com/2024/12/27/evolution-journal-editors-resign-en-masse-to-protest-elsevier-changes/</a:t>
            </a:r>
            <a:r>
              <a:rPr lang="en-US" altLang="en-US" sz="2800" dirty="0">
                <a:ea typeface="ＭＳ Ｐゴシック" pitchFamily="34" charset="-128"/>
              </a:rPr>
              <a:t>. Accessed January 13, 2025. </a:t>
            </a:r>
          </a:p>
        </p:txBody>
      </p:sp>
    </p:spTree>
    <p:extLst>
      <p:ext uri="{BB962C8B-B14F-4D97-AF65-F5344CB8AC3E}">
        <p14:creationId xmlns:p14="http://schemas.microsoft.com/office/powerpoint/2010/main" val="4034700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FF669-511D-72D7-50A1-541AAE8C506A}"/>
              </a:ext>
            </a:extLst>
          </p:cNvPr>
          <p:cNvSpPr>
            <a:spLocks noGrp="1"/>
          </p:cNvSpPr>
          <p:nvPr>
            <p:ph type="title"/>
          </p:nvPr>
        </p:nvSpPr>
        <p:spPr/>
        <p:txBody>
          <a:bodyPr/>
          <a:lstStyle/>
          <a:p>
            <a:r>
              <a:rPr lang="en-US" dirty="0"/>
              <a:t>References </a:t>
            </a:r>
          </a:p>
        </p:txBody>
      </p:sp>
      <p:sp>
        <p:nvSpPr>
          <p:cNvPr id="3" name="Content Placeholder 2">
            <a:extLst>
              <a:ext uri="{FF2B5EF4-FFF2-40B4-BE49-F238E27FC236}">
                <a16:creationId xmlns:a16="http://schemas.microsoft.com/office/drawing/2014/main" id="{4593ABB1-8551-4D98-E71B-3BD3086148F5}"/>
              </a:ext>
            </a:extLst>
          </p:cNvPr>
          <p:cNvSpPr>
            <a:spLocks noGrp="1"/>
          </p:cNvSpPr>
          <p:nvPr>
            <p:ph idx="1"/>
          </p:nvPr>
        </p:nvSpPr>
        <p:spPr>
          <a:xfrm>
            <a:off x="838200" y="1435480"/>
            <a:ext cx="10515600" cy="4916551"/>
          </a:xfrm>
        </p:spPr>
        <p:txBody>
          <a:bodyPr>
            <a:normAutofit fontScale="70000" lnSpcReduction="20000"/>
          </a:bodyPr>
          <a:lstStyle/>
          <a:p>
            <a:pPr marL="514350" indent="-514350">
              <a:buFont typeface="+mj-lt"/>
              <a:buAutoNum type="arabicPeriod" startAt="11"/>
            </a:pPr>
            <a:r>
              <a:rPr lang="en-US" altLang="en-US" sz="2800" dirty="0">
                <a:ea typeface="ＭＳ Ｐゴシック" pitchFamily="34" charset="-128"/>
              </a:rPr>
              <a:t>Generative AI Licensing Tracker. </a:t>
            </a:r>
            <a:r>
              <a:rPr lang="en-US" altLang="en-US" sz="2800" dirty="0">
                <a:ea typeface="ＭＳ Ｐゴシック" pitchFamily="34" charset="-128"/>
                <a:hlinkClick r:id="rId2"/>
              </a:rPr>
              <a:t>https://sr.ithaka.org/our-work/generative-ai-licensing-agreement-tracker/</a:t>
            </a:r>
            <a:r>
              <a:rPr lang="en-US" altLang="en-US" sz="2800" dirty="0">
                <a:ea typeface="ＭＳ Ｐゴシック" pitchFamily="34" charset="-128"/>
              </a:rPr>
              <a:t>. Accessed January 13, 2025. </a:t>
            </a:r>
          </a:p>
          <a:p>
            <a:pPr marL="514350" indent="-514350">
              <a:buFont typeface="+mj-lt"/>
              <a:buAutoNum type="arabicPeriod" startAt="11"/>
            </a:pPr>
            <a:r>
              <a:rPr lang="en-US" altLang="en-US" sz="2800" dirty="0">
                <a:ea typeface="ＭＳ Ｐゴシック" pitchFamily="34" charset="-128"/>
              </a:rPr>
              <a:t>Publishers are Selling Papers to Train AI – and Making Millions of Dollars. Nature. </a:t>
            </a:r>
            <a:r>
              <a:rPr lang="en-US" altLang="en-US" sz="2800" dirty="0">
                <a:ea typeface="ＭＳ Ｐゴシック" pitchFamily="34" charset="-128"/>
                <a:hlinkClick r:id="rId3"/>
              </a:rPr>
              <a:t>https://www.nature.com/articles/d41586-024-04018-5</a:t>
            </a:r>
            <a:r>
              <a:rPr lang="en-US" altLang="en-US" sz="2800" dirty="0">
                <a:ea typeface="ＭＳ Ｐゴシック" pitchFamily="34" charset="-128"/>
              </a:rPr>
              <a:t>. Accessed January 13, 2025.</a:t>
            </a:r>
            <a:endParaRPr lang="en-US" dirty="0"/>
          </a:p>
          <a:p>
            <a:pPr marL="514350" indent="-514350">
              <a:buFont typeface="+mj-lt"/>
              <a:buAutoNum type="arabicPeriod" startAt="11"/>
            </a:pPr>
            <a:r>
              <a:rPr lang="en-US" dirty="0"/>
              <a:t>Klee, </a:t>
            </a:r>
            <a:r>
              <a:rPr lang="en-US" dirty="0">
                <a:ea typeface="ＭＳ Ｐゴシック" pitchFamily="34" charset="-128"/>
              </a:rPr>
              <a:t>M. She Was Falsely Accused of Cheating With AI — And She Won’t Be the Last. Rolling Stone. June 6, 2023. </a:t>
            </a:r>
            <a:r>
              <a:rPr lang="en-US" dirty="0">
                <a:ea typeface="ＭＳ Ｐゴシック" pitchFamily="34" charset="-128"/>
                <a:hlinkClick r:id="rId4"/>
              </a:rPr>
              <a:t>https://www.rollingstone.com/culture/culture-features/student-accused-ai-cheating-turnitin-1234747351/</a:t>
            </a:r>
            <a:r>
              <a:rPr lang="en-US" dirty="0">
                <a:ea typeface="ＭＳ Ｐゴシック" pitchFamily="34" charset="-128"/>
              </a:rPr>
              <a:t>. Accessed January 13, 2025. </a:t>
            </a:r>
          </a:p>
          <a:p>
            <a:pPr marL="514350" indent="-514350">
              <a:buFont typeface="+mj-lt"/>
              <a:buAutoNum type="arabicPeriod" startAt="11"/>
            </a:pPr>
            <a:r>
              <a:rPr lang="en-US" dirty="0">
                <a:ea typeface="ＭＳ Ｐゴシック" pitchFamily="34" charset="-128"/>
              </a:rPr>
              <a:t>Klee, M. Professor Flunks All His Students After ChatGPT Falsely Claims It Wrote Their Papers. Rolling Stone. May 17, 2023. </a:t>
            </a:r>
            <a:r>
              <a:rPr lang="en-US" dirty="0">
                <a:ea typeface="ＭＳ Ｐゴシック" pitchFamily="34" charset="-128"/>
                <a:hlinkClick r:id="rId5"/>
              </a:rPr>
              <a:t>https://www.rollingstone.com/culture/culture-features/texas-am-chatgpt-ai-professor-flunks-students-false-claims-1234736601/</a:t>
            </a:r>
            <a:r>
              <a:rPr lang="en-US" dirty="0">
                <a:ea typeface="ＭＳ Ｐゴシック" pitchFamily="34" charset="-128"/>
              </a:rPr>
              <a:t>. Accessed January 13, 2025.   </a:t>
            </a:r>
          </a:p>
          <a:p>
            <a:pPr marL="514350" indent="-514350">
              <a:buFont typeface="+mj-lt"/>
              <a:buAutoNum type="arabicPeriod" startAt="11"/>
            </a:pPr>
            <a:r>
              <a:rPr lang="en-US" dirty="0" err="1">
                <a:ea typeface="ＭＳ Ｐゴシック" pitchFamily="34" charset="-128"/>
              </a:rPr>
              <a:t>Ashikuzzaman</a:t>
            </a:r>
            <a:r>
              <a:rPr lang="en-US" dirty="0">
                <a:ea typeface="ＭＳ Ｐゴシック" pitchFamily="34" charset="-128"/>
              </a:rPr>
              <a:t>, M. Application of AI in Libraries: A Comprehensive Study on the Integration and Impact of Artificial Intelligence in Library. LIS Education Network. </a:t>
            </a:r>
            <a:r>
              <a:rPr lang="en-US" dirty="0">
                <a:hlinkClick r:id="rId6"/>
              </a:rPr>
              <a:t>Application of AI in Libraries: A Comprehensive Study on the Integration and Impact of Artificial Intelligence in Library - Library &amp; Information Science Education Network</a:t>
            </a:r>
            <a:r>
              <a:rPr lang="en-US" dirty="0"/>
              <a:t>. Accessed January 13, 2025. </a:t>
            </a:r>
          </a:p>
          <a:p>
            <a:pPr marL="514350" indent="-514350">
              <a:buFont typeface="+mj-lt"/>
              <a:buAutoNum type="arabicPeriod" startAt="11"/>
            </a:pPr>
            <a:r>
              <a:rPr lang="en-US" dirty="0"/>
              <a:t>Knapton, K. Navigating the Biases in LLM Generative AI: A Guide to Responsible Implementation. Forbes. September 6, 2023. </a:t>
            </a:r>
            <a:r>
              <a:rPr lang="en-US" dirty="0">
                <a:hlinkClick r:id="rId7"/>
              </a:rPr>
              <a:t>Biases In LLM Generative AI: A Guide To Responsible Implementation</a:t>
            </a:r>
            <a:r>
              <a:rPr lang="en-US" dirty="0"/>
              <a:t>. Accessed January 13, 2025. </a:t>
            </a:r>
          </a:p>
          <a:p>
            <a:pPr marL="514350" indent="-514350">
              <a:buFont typeface="+mj-lt"/>
              <a:buAutoNum type="arabicPeriod" startAt="11"/>
            </a:pPr>
            <a:endParaRPr lang="en-US" dirty="0">
              <a:ea typeface="ＭＳ Ｐゴシック" pitchFamily="34" charset="-128"/>
            </a:endParaRPr>
          </a:p>
          <a:p>
            <a:pPr marL="514350" indent="-514350">
              <a:buFont typeface="+mj-lt"/>
              <a:buAutoNum type="arabicPeriod" startAt="11"/>
            </a:pPr>
            <a:endParaRPr lang="en-US" dirty="0">
              <a:ea typeface="ＭＳ Ｐゴシック" pitchFamily="34" charset="-128"/>
            </a:endParaRPr>
          </a:p>
          <a:p>
            <a:endParaRPr lang="en-US" dirty="0"/>
          </a:p>
        </p:txBody>
      </p:sp>
    </p:spTree>
    <p:extLst>
      <p:ext uri="{BB962C8B-B14F-4D97-AF65-F5344CB8AC3E}">
        <p14:creationId xmlns:p14="http://schemas.microsoft.com/office/powerpoint/2010/main" val="31997450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F596B-7E5B-BFAA-6F6C-E2F96593BEF9}"/>
              </a:ext>
            </a:extLst>
          </p:cNvPr>
          <p:cNvSpPr>
            <a:spLocks noGrp="1"/>
          </p:cNvSpPr>
          <p:nvPr>
            <p:ph type="title"/>
          </p:nvPr>
        </p:nvSpPr>
        <p:spPr/>
        <p:txBody>
          <a:bodyPr/>
          <a:lstStyle/>
          <a:p>
            <a:r>
              <a:rPr lang="en-US" sz="4400" dirty="0">
                <a:solidFill>
                  <a:schemeClr val="tx1"/>
                </a:solidFill>
              </a:rPr>
              <a:t>Learning Objectives</a:t>
            </a:r>
            <a:endParaRPr lang="en-US" dirty="0"/>
          </a:p>
        </p:txBody>
      </p:sp>
      <p:sp>
        <p:nvSpPr>
          <p:cNvPr id="3" name="Content Placeholder 2">
            <a:extLst>
              <a:ext uri="{FF2B5EF4-FFF2-40B4-BE49-F238E27FC236}">
                <a16:creationId xmlns:a16="http://schemas.microsoft.com/office/drawing/2014/main" id="{01C9D96D-5048-0016-E107-9FF9E1245853}"/>
              </a:ext>
            </a:extLst>
          </p:cNvPr>
          <p:cNvSpPr>
            <a:spLocks noGrp="1"/>
          </p:cNvSpPr>
          <p:nvPr>
            <p:ph idx="1"/>
          </p:nvPr>
        </p:nvSpPr>
        <p:spPr/>
        <p:txBody>
          <a:bodyPr>
            <a:normAutofit/>
          </a:bodyPr>
          <a:lstStyle/>
          <a:p>
            <a:pPr lvl="0"/>
            <a:r>
              <a:rPr lang="en-US" sz="3200" dirty="0"/>
              <a:t>Quick overview - how copyright works</a:t>
            </a:r>
          </a:p>
          <a:p>
            <a:pPr marL="800100" lvl="2" indent="-342900">
              <a:buFont typeface="Arial" panose="020B0604020202020204" pitchFamily="34" charset="0"/>
              <a:buChar char="•"/>
            </a:pPr>
            <a:r>
              <a:rPr lang="en-US" dirty="0"/>
              <a:t>What is copyright</a:t>
            </a:r>
          </a:p>
          <a:p>
            <a:pPr marL="800100" lvl="2" indent="-342900">
              <a:buFont typeface="Arial" panose="020B0604020202020204" pitchFamily="34" charset="0"/>
              <a:buChar char="•"/>
            </a:pPr>
            <a:r>
              <a:rPr lang="en-US" dirty="0"/>
              <a:t>What is copyrightable</a:t>
            </a:r>
          </a:p>
          <a:p>
            <a:pPr marL="800100" lvl="2" indent="-342900">
              <a:buFont typeface="Arial" panose="020B0604020202020204" pitchFamily="34" charset="0"/>
              <a:buChar char="•"/>
            </a:pPr>
            <a:r>
              <a:rPr lang="en-US" dirty="0">
                <a:solidFill>
                  <a:schemeClr val="tx1"/>
                </a:solidFill>
              </a:rPr>
              <a:t>Fair use</a:t>
            </a:r>
          </a:p>
          <a:p>
            <a:pPr marL="342900" lvl="0" indent="-342900">
              <a:buFont typeface="Arial" panose="020B0604020202020204" pitchFamily="34" charset="0"/>
              <a:buChar char="•"/>
            </a:pPr>
            <a:r>
              <a:rPr lang="en-US" sz="3200" dirty="0"/>
              <a:t>Publishers/vendors, and AI</a:t>
            </a:r>
          </a:p>
          <a:p>
            <a:pPr marL="800100" lvl="2" indent="-342900">
              <a:buFont typeface="Arial" panose="020B0604020202020204" pitchFamily="34" charset="0"/>
              <a:buChar char="•"/>
            </a:pPr>
            <a:r>
              <a:rPr lang="en-US" dirty="0"/>
              <a:t>How publishers are already using AI</a:t>
            </a:r>
          </a:p>
          <a:p>
            <a:pPr marL="800100" lvl="2" indent="-342900">
              <a:buFont typeface="Arial" panose="020B0604020202020204" pitchFamily="34" charset="0"/>
              <a:buChar char="•"/>
            </a:pPr>
            <a:r>
              <a:rPr lang="en-US" dirty="0"/>
              <a:t>Practical issues with publisher AI use</a:t>
            </a:r>
          </a:p>
          <a:p>
            <a:pPr marL="800100" lvl="2" indent="-342900">
              <a:buFont typeface="Arial" panose="020B0604020202020204" pitchFamily="34" charset="0"/>
              <a:buChar char="•"/>
            </a:pPr>
            <a:r>
              <a:rPr lang="en-US" dirty="0"/>
              <a:t>Publishers licensing content for AI training </a:t>
            </a:r>
          </a:p>
          <a:p>
            <a:pPr marL="800100" lvl="2" indent="-342900">
              <a:buFont typeface="Arial" panose="020B0604020202020204" pitchFamily="34" charset="0"/>
              <a:buChar char="•"/>
            </a:pPr>
            <a:r>
              <a:rPr lang="en-US" dirty="0"/>
              <a:t>Unlicensed training/use of copyrighted material</a:t>
            </a:r>
          </a:p>
          <a:p>
            <a:pPr marL="800100" lvl="2" indent="-342900">
              <a:buFont typeface="Arial" panose="020B0604020202020204" pitchFamily="34" charset="0"/>
              <a:buChar char="•"/>
            </a:pPr>
            <a:r>
              <a:rPr lang="en-US" dirty="0"/>
              <a:t>AI errors</a:t>
            </a:r>
          </a:p>
          <a:p>
            <a:pPr marL="800100" lvl="2" indent="-342900">
              <a:buFont typeface="Arial" panose="020B0604020202020204" pitchFamily="34" charset="0"/>
              <a:buChar char="•"/>
            </a:pPr>
            <a:r>
              <a:rPr lang="en-US" dirty="0"/>
              <a:t>Implications for libraries, and suggested next steps</a:t>
            </a:r>
          </a:p>
          <a:p>
            <a:pPr marL="800100" lvl="2"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31299994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9691B-8604-7C62-5F8B-975AB0BF0E3D}"/>
              </a:ext>
            </a:extLst>
          </p:cNvPr>
          <p:cNvSpPr>
            <a:spLocks noGrp="1"/>
          </p:cNvSpPr>
          <p:nvPr>
            <p:ph type="title"/>
          </p:nvPr>
        </p:nvSpPr>
        <p:spPr/>
        <p:txBody>
          <a:bodyPr/>
          <a:lstStyle/>
          <a:p>
            <a:r>
              <a:rPr lang="en-US" dirty="0"/>
              <a:t>Copyright </a:t>
            </a:r>
          </a:p>
        </p:txBody>
      </p:sp>
      <p:sp>
        <p:nvSpPr>
          <p:cNvPr id="3" name="Content Placeholder 2">
            <a:extLst>
              <a:ext uri="{FF2B5EF4-FFF2-40B4-BE49-F238E27FC236}">
                <a16:creationId xmlns:a16="http://schemas.microsoft.com/office/drawing/2014/main" id="{30B6B8A7-9E0C-E06D-7762-D595640FEF78}"/>
              </a:ext>
            </a:extLst>
          </p:cNvPr>
          <p:cNvSpPr>
            <a:spLocks noGrp="1"/>
          </p:cNvSpPr>
          <p:nvPr>
            <p:ph idx="1"/>
          </p:nvPr>
        </p:nvSpPr>
        <p:spPr/>
        <p:txBody>
          <a:bodyPr>
            <a:normAutofit fontScale="92500"/>
          </a:bodyPr>
          <a:lstStyle/>
          <a:p>
            <a:pPr marL="342900" lvl="1" indent="-342900" defTabSz="914400">
              <a:buFont typeface="Arial" panose="020B0604020202020204" pitchFamily="34" charset="0"/>
              <a:buChar char="•"/>
              <a:defRPr/>
            </a:pPr>
            <a:r>
              <a:rPr lang="en-US" sz="3200" dirty="0"/>
              <a:t>Disclaimer, since we’re discussing legal information: I am not a lawyer, and this is information, and not legal advice. </a:t>
            </a:r>
          </a:p>
          <a:p>
            <a:pPr marL="342900" lvl="1" indent="-342900" defTabSz="914400">
              <a:buFont typeface="Arial" panose="020B0604020202020204" pitchFamily="34" charset="0"/>
              <a:buChar char="•"/>
              <a:defRPr/>
            </a:pPr>
            <a:endParaRPr lang="en-US" sz="2100" baseline="30000" dirty="0"/>
          </a:p>
          <a:p>
            <a:pPr marL="342900" lvl="1" indent="-342900" defTabSz="914400">
              <a:buFont typeface="Arial" panose="020B0604020202020204" pitchFamily="34" charset="0"/>
              <a:buChar char="•"/>
              <a:defRPr/>
            </a:pPr>
            <a:r>
              <a:rPr lang="en-US" sz="3200" dirty="0"/>
              <a:t>Works are copyrightable, facts are not.</a:t>
            </a:r>
            <a:r>
              <a:rPr lang="en-US" sz="2000" baseline="30000" dirty="0"/>
              <a:t>1</a:t>
            </a:r>
          </a:p>
          <a:p>
            <a:pPr lvl="1" defTabSz="914400">
              <a:defRPr/>
            </a:pPr>
            <a:endParaRPr lang="en-US" sz="2000" baseline="30000" dirty="0"/>
          </a:p>
          <a:p>
            <a:pPr marL="342900" lvl="1" indent="-342900" defTabSz="914400">
              <a:buFont typeface="Arial" panose="020B0604020202020204" pitchFamily="34" charset="0"/>
              <a:buChar char="•"/>
              <a:defRPr/>
            </a:pPr>
            <a:r>
              <a:rPr lang="en-US" sz="3200" dirty="0"/>
              <a:t>Who owns the copyright, and works made for hire:</a:t>
            </a:r>
            <a:r>
              <a:rPr lang="en-US" sz="2400" dirty="0"/>
              <a:t> </a:t>
            </a:r>
          </a:p>
          <a:p>
            <a:pPr lvl="1" defTabSz="914400">
              <a:defRPr/>
            </a:pPr>
            <a:endParaRPr lang="en-US" sz="1000" dirty="0"/>
          </a:p>
          <a:p>
            <a:pPr marL="626364" lvl="2" indent="-342900" defTabSz="914400">
              <a:buFont typeface="Arial" panose="020B0604020202020204" pitchFamily="34" charset="0"/>
              <a:buChar char="•"/>
              <a:defRPr/>
            </a:pPr>
            <a:r>
              <a:rPr lang="en-US" altLang="en-US" sz="2000" dirty="0">
                <a:ea typeface="ＭＳ Ｐゴシック" pitchFamily="34" charset="-128"/>
              </a:rPr>
              <a:t>The creator of the work automatically holds the copyright, expect in instances of works made for hire. </a:t>
            </a:r>
          </a:p>
          <a:p>
            <a:pPr lvl="2" indent="0" defTabSz="914400">
              <a:buNone/>
              <a:defRPr/>
            </a:pPr>
            <a:endParaRPr lang="en-US" altLang="en-US" sz="2000" dirty="0">
              <a:ea typeface="ＭＳ Ｐゴシック" pitchFamily="34" charset="-128"/>
            </a:endParaRPr>
          </a:p>
          <a:p>
            <a:pPr marL="626364" lvl="2" indent="-342900" defTabSz="914400">
              <a:buFont typeface="Arial" panose="020B0604020202020204" pitchFamily="34" charset="0"/>
              <a:buChar char="•"/>
              <a:defRPr/>
            </a:pPr>
            <a:r>
              <a:rPr lang="en-US" altLang="en-US" sz="2000" dirty="0">
                <a:ea typeface="ＭＳ Ｐゴシック" pitchFamily="34" charset="-128"/>
              </a:rPr>
              <a:t>A work made for hire is defined in Title 17, Chapter 1, section 101 of the U.S. code as </a:t>
            </a:r>
            <a:r>
              <a:rPr lang="ja-JP" altLang="en-US" sz="2000" dirty="0"/>
              <a:t>“</a:t>
            </a:r>
            <a:r>
              <a:rPr lang="en-US" altLang="ja-JP" sz="2000" dirty="0"/>
              <a:t>a work prepared by an employee within the scope of his or her employment, or a work specifically ordered or commissioned for use as a contribution to a collective work.</a:t>
            </a:r>
            <a:r>
              <a:rPr lang="ja-JP" altLang="en-US" sz="2000" dirty="0"/>
              <a:t>”</a:t>
            </a:r>
            <a:r>
              <a:rPr lang="en-US" altLang="ja-JP" sz="2000" dirty="0"/>
              <a:t> </a:t>
            </a:r>
            <a:r>
              <a:rPr lang="en-US" altLang="en-US" sz="2000" baseline="30000" dirty="0">
                <a:ea typeface="ＭＳ Ｐゴシック" pitchFamily="34" charset="-128"/>
              </a:rPr>
              <a:t>2</a:t>
            </a:r>
            <a:endParaRPr lang="en-US" altLang="ja-JP" sz="2000" dirty="0"/>
          </a:p>
          <a:p>
            <a:endParaRPr lang="en-US" dirty="0"/>
          </a:p>
        </p:txBody>
      </p:sp>
    </p:spTree>
    <p:extLst>
      <p:ext uri="{BB962C8B-B14F-4D97-AF65-F5344CB8AC3E}">
        <p14:creationId xmlns:p14="http://schemas.microsoft.com/office/powerpoint/2010/main" val="3681122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857BB-2D4C-544A-FA90-CED4E7ABEF0D}"/>
              </a:ext>
            </a:extLst>
          </p:cNvPr>
          <p:cNvSpPr>
            <a:spLocks noGrp="1"/>
          </p:cNvSpPr>
          <p:nvPr>
            <p:ph type="title"/>
          </p:nvPr>
        </p:nvSpPr>
        <p:spPr/>
        <p:txBody>
          <a:bodyPr/>
          <a:lstStyle/>
          <a:p>
            <a:r>
              <a:rPr lang="en-US" dirty="0"/>
              <a:t>Fair Use</a:t>
            </a:r>
          </a:p>
        </p:txBody>
      </p:sp>
      <p:sp>
        <p:nvSpPr>
          <p:cNvPr id="3" name="Content Placeholder 2">
            <a:extLst>
              <a:ext uri="{FF2B5EF4-FFF2-40B4-BE49-F238E27FC236}">
                <a16:creationId xmlns:a16="http://schemas.microsoft.com/office/drawing/2014/main" id="{9BB10D33-A89E-D3F6-90CB-CA40018FEC09}"/>
              </a:ext>
            </a:extLst>
          </p:cNvPr>
          <p:cNvSpPr>
            <a:spLocks noGrp="1"/>
          </p:cNvSpPr>
          <p:nvPr>
            <p:ph idx="1"/>
          </p:nvPr>
        </p:nvSpPr>
        <p:spPr/>
        <p:txBody>
          <a:bodyPr/>
          <a:lstStyle/>
          <a:p>
            <a:pPr marL="342900" indent="-342900">
              <a:buFont typeface="Arial" panose="020B0604020202020204" pitchFamily="34" charset="0"/>
              <a:buChar char="•"/>
              <a:defRPr/>
            </a:pPr>
            <a:r>
              <a:rPr lang="en-US" dirty="0">
                <a:solidFill>
                  <a:schemeClr val="tx1"/>
                </a:solidFill>
                <a:latin typeface="+mn-lt"/>
                <a:cs typeface="+mn-cs"/>
              </a:rPr>
              <a:t>“…in some cases, these limitations are specified exemptions from copyright liability. One major limitation is the doctrine of </a:t>
            </a:r>
            <a:r>
              <a:rPr lang="en-US" dirty="0"/>
              <a:t>‘</a:t>
            </a:r>
            <a:r>
              <a:rPr lang="en-US" altLang="ja-JP" dirty="0">
                <a:solidFill>
                  <a:schemeClr val="tx1"/>
                </a:solidFill>
                <a:latin typeface="+mn-lt"/>
                <a:cs typeface="+mn-cs"/>
              </a:rPr>
              <a:t>fair use.</a:t>
            </a:r>
            <a:r>
              <a:rPr lang="en-US" altLang="ja-JP" dirty="0"/>
              <a:t>’”</a:t>
            </a:r>
            <a:r>
              <a:rPr lang="ja-JP" altLang="en-US" dirty="0">
                <a:solidFill>
                  <a:schemeClr val="tx1"/>
                </a:solidFill>
                <a:latin typeface="+mn-lt"/>
                <a:cs typeface="+mn-cs"/>
              </a:rPr>
              <a:t> </a:t>
            </a:r>
            <a:r>
              <a:rPr lang="en-US" altLang="ja-JP" sz="2000" baseline="30000" dirty="0">
                <a:solidFill>
                  <a:schemeClr val="tx1"/>
                </a:solidFill>
                <a:latin typeface="+mn-lt"/>
                <a:cs typeface="+mn-cs"/>
              </a:rPr>
              <a:t>3</a:t>
            </a:r>
          </a:p>
          <a:p>
            <a:pPr marL="342900" indent="-342900">
              <a:buFont typeface="Arial" panose="020B0604020202020204" pitchFamily="34" charset="0"/>
              <a:buChar char="•"/>
              <a:defRPr/>
            </a:pPr>
            <a:r>
              <a:rPr lang="en-US" altLang="ja-JP" dirty="0"/>
              <a:t>There are 4 factors for determining fair use. </a:t>
            </a:r>
          </a:p>
          <a:p>
            <a:pPr marL="626364" lvl="2" indent="-342900">
              <a:defRPr/>
            </a:pPr>
            <a:r>
              <a:rPr lang="en-US" altLang="en-US" dirty="0">
                <a:solidFill>
                  <a:schemeClr val="tx1"/>
                </a:solidFill>
                <a:latin typeface="+mn-lt"/>
                <a:cs typeface="+mn-cs"/>
              </a:rPr>
              <a:t>The purpose and character of the use, including whether such use is of a commercial nature or is for nonprofit educational purposes;</a:t>
            </a:r>
          </a:p>
          <a:p>
            <a:pPr marL="626364" lvl="2" indent="-342900">
              <a:defRPr/>
            </a:pPr>
            <a:r>
              <a:rPr lang="en-US" altLang="en-US" dirty="0">
                <a:solidFill>
                  <a:schemeClr val="tx1"/>
                </a:solidFill>
                <a:latin typeface="+mn-lt"/>
                <a:cs typeface="+mn-cs"/>
              </a:rPr>
              <a:t>The nature of the copyrighted work;</a:t>
            </a:r>
          </a:p>
          <a:p>
            <a:pPr marL="626364" lvl="2" indent="-342900">
              <a:defRPr/>
            </a:pPr>
            <a:r>
              <a:rPr lang="en-US" altLang="en-US" dirty="0">
                <a:solidFill>
                  <a:schemeClr val="tx1"/>
                </a:solidFill>
                <a:latin typeface="+mn-lt"/>
                <a:cs typeface="+mn-cs"/>
              </a:rPr>
              <a:t>The amount and substantiality of the portion used in relation to the copyrighted work as a whole;</a:t>
            </a:r>
          </a:p>
          <a:p>
            <a:pPr marL="626364" lvl="2" indent="-342900">
              <a:defRPr/>
            </a:pPr>
            <a:r>
              <a:rPr lang="en-US" altLang="en-US" dirty="0">
                <a:solidFill>
                  <a:schemeClr val="tx1"/>
                </a:solidFill>
                <a:latin typeface="+mn-lt"/>
                <a:cs typeface="+mn-cs"/>
              </a:rPr>
              <a:t>The effect of the use upon the potential market for or value of the copyrighted work.</a:t>
            </a:r>
            <a:endParaRPr lang="en-US" altLang="ja-JP" sz="2000" dirty="0"/>
          </a:p>
          <a:p>
            <a:endParaRPr lang="en-US" dirty="0"/>
          </a:p>
        </p:txBody>
      </p:sp>
    </p:spTree>
    <p:extLst>
      <p:ext uri="{BB962C8B-B14F-4D97-AF65-F5344CB8AC3E}">
        <p14:creationId xmlns:p14="http://schemas.microsoft.com/office/powerpoint/2010/main" val="2121067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F7A55-175F-CB7D-1FC5-41CF09F284CD}"/>
              </a:ext>
            </a:extLst>
          </p:cNvPr>
          <p:cNvSpPr>
            <a:spLocks noGrp="1"/>
          </p:cNvSpPr>
          <p:nvPr>
            <p:ph type="title"/>
          </p:nvPr>
        </p:nvSpPr>
        <p:spPr/>
        <p:txBody>
          <a:bodyPr/>
          <a:lstStyle/>
          <a:p>
            <a:r>
              <a:rPr lang="en-US" dirty="0"/>
              <a:t>Copyright and AI</a:t>
            </a:r>
          </a:p>
        </p:txBody>
      </p:sp>
      <p:sp>
        <p:nvSpPr>
          <p:cNvPr id="3" name="Content Placeholder 2">
            <a:extLst>
              <a:ext uri="{FF2B5EF4-FFF2-40B4-BE49-F238E27FC236}">
                <a16:creationId xmlns:a16="http://schemas.microsoft.com/office/drawing/2014/main" id="{728897A2-0E75-BB9B-23B1-7EF8F72D994B}"/>
              </a:ext>
            </a:extLst>
          </p:cNvPr>
          <p:cNvSpPr>
            <a:spLocks noGrp="1"/>
          </p:cNvSpPr>
          <p:nvPr>
            <p:ph idx="1"/>
          </p:nvPr>
        </p:nvSpPr>
        <p:spPr/>
        <p:txBody>
          <a:bodyPr/>
          <a:lstStyle/>
          <a:p>
            <a:r>
              <a:rPr lang="en-US" dirty="0"/>
              <a:t>Why is this important?</a:t>
            </a:r>
          </a:p>
          <a:p>
            <a:pPr lvl="1"/>
            <a:r>
              <a:rPr lang="en-US" dirty="0"/>
              <a:t>Who owns the copyright for AI-generated content? </a:t>
            </a:r>
            <a:r>
              <a:rPr lang="en-US" baseline="30000" dirty="0"/>
              <a:t>4</a:t>
            </a:r>
            <a:endParaRPr lang="en-US" dirty="0"/>
          </a:p>
          <a:p>
            <a:pPr lvl="1"/>
            <a:r>
              <a:rPr lang="en-US" dirty="0"/>
              <a:t>Can copyrighted content be used in AI training? </a:t>
            </a:r>
            <a:r>
              <a:rPr lang="en-US" baseline="30000" dirty="0"/>
              <a:t>4</a:t>
            </a:r>
            <a:r>
              <a:rPr lang="en-US" dirty="0"/>
              <a:t> </a:t>
            </a:r>
          </a:p>
        </p:txBody>
      </p:sp>
    </p:spTree>
    <p:extLst>
      <p:ext uri="{BB962C8B-B14F-4D97-AF65-F5344CB8AC3E}">
        <p14:creationId xmlns:p14="http://schemas.microsoft.com/office/powerpoint/2010/main" val="2019169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7AD1DE6-4187-BEF4-D032-6CF5701E903A}"/>
              </a:ext>
            </a:extLst>
          </p:cNvPr>
          <p:cNvSpPr>
            <a:spLocks noGrp="1"/>
          </p:cNvSpPr>
          <p:nvPr>
            <p:ph idx="1"/>
          </p:nvPr>
        </p:nvSpPr>
        <p:spPr>
          <a:xfrm>
            <a:off x="838200" y="558299"/>
            <a:ext cx="10515600" cy="4351338"/>
          </a:xfrm>
        </p:spPr>
        <p:txBody>
          <a:bodyPr/>
          <a:lstStyle/>
          <a:p>
            <a:pPr marL="0" indent="0">
              <a:buNone/>
            </a:pPr>
            <a:r>
              <a:rPr lang="en-US" sz="4400" dirty="0">
                <a:latin typeface="+mj-lt"/>
                <a:ea typeface="+mj-ea"/>
                <a:cs typeface="+mj-cs"/>
              </a:rPr>
              <a:t>Generative AI has an Intellectual Property Problem.</a:t>
            </a:r>
            <a:r>
              <a:rPr lang="en-US" altLang="ja-JP" sz="4400" dirty="0">
                <a:latin typeface="+mj-lt"/>
                <a:ea typeface="+mj-ea"/>
                <a:cs typeface="+mj-cs"/>
              </a:rPr>
              <a:t> </a:t>
            </a:r>
            <a:r>
              <a:rPr lang="en-US" altLang="ja-JP" sz="2800" baseline="30000" dirty="0">
                <a:solidFill>
                  <a:schemeClr val="tx1"/>
                </a:solidFill>
                <a:latin typeface="+mn-lt"/>
                <a:cs typeface="+mn-cs"/>
              </a:rPr>
              <a:t>5</a:t>
            </a:r>
            <a:endParaRPr lang="en-US" altLang="ja-JP" baseline="30000" dirty="0"/>
          </a:p>
          <a:p>
            <a:pPr marL="626364" lvl="2" indent="-342900">
              <a:defRPr/>
            </a:pPr>
            <a:r>
              <a:rPr lang="en-US" dirty="0"/>
              <a:t>Many AI tech companies train AI models using copyright content without permission/license.  </a:t>
            </a:r>
          </a:p>
          <a:p>
            <a:pPr marL="626364" lvl="2" indent="-342900">
              <a:defRPr/>
            </a:pPr>
            <a:r>
              <a:rPr lang="en-US" dirty="0"/>
              <a:t>Legal arguments hang on the scope/interpretation of derivative work/transformative use.</a:t>
            </a:r>
          </a:p>
          <a:p>
            <a:pPr marL="1083564" lvl="3" indent="-342900">
              <a:defRPr/>
            </a:pPr>
            <a:r>
              <a:rPr lang="en-US" dirty="0"/>
              <a:t>Example: AI models using an artist’s work for training, allowing users to generate unlicensed look-alike works. </a:t>
            </a:r>
            <a:r>
              <a:rPr lang="en-US" baseline="30000" dirty="0"/>
              <a:t>6</a:t>
            </a:r>
            <a:endParaRPr lang="en-US" dirty="0"/>
          </a:p>
          <a:p>
            <a:pPr marL="626364" lvl="2" indent="-342900">
              <a:defRPr/>
            </a:pPr>
            <a:r>
              <a:rPr lang="en-US" dirty="0"/>
              <a:t>Data provenance and watermarking. </a:t>
            </a:r>
            <a:r>
              <a:rPr lang="en-US" baseline="30000" dirty="0"/>
              <a:t>7, 8</a:t>
            </a:r>
            <a:endParaRPr lang="en-US" dirty="0"/>
          </a:p>
          <a:p>
            <a:pPr marL="626364" lvl="2" indent="-342900">
              <a:defRPr/>
            </a:pPr>
            <a:r>
              <a:rPr lang="en-US" dirty="0"/>
              <a:t>Court cases will be important; implications for market/marketability. </a:t>
            </a:r>
          </a:p>
          <a:p>
            <a:pPr marL="626364" lvl="2" indent="-342900">
              <a:defRPr/>
            </a:pPr>
            <a:endParaRPr lang="en-US" dirty="0"/>
          </a:p>
          <a:p>
            <a:endParaRPr lang="en-US" dirty="0"/>
          </a:p>
        </p:txBody>
      </p:sp>
    </p:spTree>
    <p:extLst>
      <p:ext uri="{BB962C8B-B14F-4D97-AF65-F5344CB8AC3E}">
        <p14:creationId xmlns:p14="http://schemas.microsoft.com/office/powerpoint/2010/main" val="4294407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DCDEA-5FD6-EBED-7761-06B65793CE7D}"/>
              </a:ext>
            </a:extLst>
          </p:cNvPr>
          <p:cNvSpPr>
            <a:spLocks noGrp="1"/>
          </p:cNvSpPr>
          <p:nvPr>
            <p:ph type="title"/>
          </p:nvPr>
        </p:nvSpPr>
        <p:spPr/>
        <p:txBody>
          <a:bodyPr/>
          <a:lstStyle/>
          <a:p>
            <a:r>
              <a:rPr lang="en-US" dirty="0"/>
              <a:t>Publishers/vendors, and AI</a:t>
            </a:r>
          </a:p>
        </p:txBody>
      </p:sp>
      <p:sp>
        <p:nvSpPr>
          <p:cNvPr id="3" name="Content Placeholder 2">
            <a:extLst>
              <a:ext uri="{FF2B5EF4-FFF2-40B4-BE49-F238E27FC236}">
                <a16:creationId xmlns:a16="http://schemas.microsoft.com/office/drawing/2014/main" id="{7FF5CBBF-C2F8-CCFB-5BB5-4A3E004790F4}"/>
              </a:ext>
            </a:extLst>
          </p:cNvPr>
          <p:cNvSpPr>
            <a:spLocks noGrp="1"/>
          </p:cNvSpPr>
          <p:nvPr>
            <p:ph idx="1"/>
          </p:nvPr>
        </p:nvSpPr>
        <p:spPr/>
        <p:txBody>
          <a:bodyPr/>
          <a:lstStyle/>
          <a:p>
            <a:r>
              <a:rPr lang="en-US" dirty="0"/>
              <a:t>Publishers and vendors are already using AI in many ways</a:t>
            </a:r>
          </a:p>
          <a:p>
            <a:r>
              <a:rPr lang="en-US" dirty="0"/>
              <a:t>Examples: automatic categorization of submitted articles, models to predict likelihood of acceptance, models to assign reviewers, etc. </a:t>
            </a:r>
            <a:r>
              <a:rPr lang="en-US" baseline="30000" dirty="0"/>
              <a:t>9</a:t>
            </a:r>
          </a:p>
          <a:p>
            <a:pPr lvl="1"/>
            <a:r>
              <a:rPr lang="en-US" dirty="0"/>
              <a:t>ChatGPT response to “find me articles that focus on how academic publishers, journals, and other content providers are engaging with AI or the technology companies involved.”</a:t>
            </a:r>
            <a:endParaRPr lang="en-US" baseline="30000" dirty="0"/>
          </a:p>
        </p:txBody>
      </p:sp>
    </p:spTree>
    <p:extLst>
      <p:ext uri="{BB962C8B-B14F-4D97-AF65-F5344CB8AC3E}">
        <p14:creationId xmlns:p14="http://schemas.microsoft.com/office/powerpoint/2010/main" val="31587192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56787-88AC-5557-6B24-F29576314852}"/>
              </a:ext>
            </a:extLst>
          </p:cNvPr>
          <p:cNvSpPr>
            <a:spLocks noGrp="1"/>
          </p:cNvSpPr>
          <p:nvPr>
            <p:ph type="title"/>
          </p:nvPr>
        </p:nvSpPr>
        <p:spPr/>
        <p:txBody>
          <a:bodyPr/>
          <a:lstStyle/>
          <a:p>
            <a:r>
              <a:rPr lang="en-US" dirty="0"/>
              <a:t>Publishers/vendors, and AI – issues </a:t>
            </a:r>
          </a:p>
        </p:txBody>
      </p:sp>
      <p:sp>
        <p:nvSpPr>
          <p:cNvPr id="3" name="Content Placeholder 2">
            <a:extLst>
              <a:ext uri="{FF2B5EF4-FFF2-40B4-BE49-F238E27FC236}">
                <a16:creationId xmlns:a16="http://schemas.microsoft.com/office/drawing/2014/main" id="{260DF788-B56F-2950-C988-5535983690CC}"/>
              </a:ext>
            </a:extLst>
          </p:cNvPr>
          <p:cNvSpPr>
            <a:spLocks noGrp="1"/>
          </p:cNvSpPr>
          <p:nvPr>
            <p:ph idx="1"/>
          </p:nvPr>
        </p:nvSpPr>
        <p:spPr/>
        <p:txBody>
          <a:bodyPr/>
          <a:lstStyle/>
          <a:p>
            <a:r>
              <a:rPr lang="en-US" dirty="0"/>
              <a:t>Journal of Human Evolution example.</a:t>
            </a:r>
            <a:r>
              <a:rPr lang="en-US" baseline="30000" dirty="0"/>
              <a:t> 10</a:t>
            </a:r>
            <a:r>
              <a:rPr lang="en-US" dirty="0"/>
              <a:t> </a:t>
            </a:r>
          </a:p>
          <a:p>
            <a:pPr lvl="1"/>
            <a:r>
              <a:rPr lang="en-US" dirty="0"/>
              <a:t>Publisher eliminated human copy editor and used AI, introducing significant errors into the process. </a:t>
            </a:r>
          </a:p>
          <a:p>
            <a:pPr marL="457200" lvl="1" indent="0">
              <a:buNone/>
            </a:pPr>
            <a:endParaRPr lang="en-US" dirty="0"/>
          </a:p>
          <a:p>
            <a:r>
              <a:rPr lang="en-US" dirty="0"/>
              <a:t>What about publishers who won’t use AI</a:t>
            </a:r>
          </a:p>
          <a:p>
            <a:pPr lvl="1"/>
            <a:r>
              <a:rPr lang="en-US" dirty="0"/>
              <a:t>Example: publishers who will not allow your researchers to use AI data mining with their products. </a:t>
            </a:r>
          </a:p>
        </p:txBody>
      </p:sp>
    </p:spTree>
    <p:extLst>
      <p:ext uri="{BB962C8B-B14F-4D97-AF65-F5344CB8AC3E}">
        <p14:creationId xmlns:p14="http://schemas.microsoft.com/office/powerpoint/2010/main" val="2865927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700BD-29F5-2B0B-3E70-3E6E0FAD53B7}"/>
              </a:ext>
            </a:extLst>
          </p:cNvPr>
          <p:cNvSpPr>
            <a:spLocks noGrp="1"/>
          </p:cNvSpPr>
          <p:nvPr>
            <p:ph type="title"/>
          </p:nvPr>
        </p:nvSpPr>
        <p:spPr/>
        <p:txBody>
          <a:bodyPr/>
          <a:lstStyle/>
          <a:p>
            <a:r>
              <a:rPr lang="en-US" dirty="0"/>
              <a:t>Publishers and content</a:t>
            </a:r>
          </a:p>
        </p:txBody>
      </p:sp>
      <p:sp>
        <p:nvSpPr>
          <p:cNvPr id="3" name="Content Placeholder 2">
            <a:extLst>
              <a:ext uri="{FF2B5EF4-FFF2-40B4-BE49-F238E27FC236}">
                <a16:creationId xmlns:a16="http://schemas.microsoft.com/office/drawing/2014/main" id="{FE9000AE-E2B4-28E0-C459-47E188261F28}"/>
              </a:ext>
            </a:extLst>
          </p:cNvPr>
          <p:cNvSpPr>
            <a:spLocks noGrp="1"/>
          </p:cNvSpPr>
          <p:nvPr>
            <p:ph idx="1"/>
          </p:nvPr>
        </p:nvSpPr>
        <p:spPr/>
        <p:txBody>
          <a:bodyPr/>
          <a:lstStyle/>
          <a:p>
            <a:r>
              <a:rPr lang="en-US" dirty="0"/>
              <a:t>Publishers are selling papers to train AIs — and making millions of dollars.</a:t>
            </a:r>
            <a:r>
              <a:rPr lang="en-US" baseline="30000" dirty="0"/>
              <a:t>11</a:t>
            </a:r>
            <a:endParaRPr lang="en-US" dirty="0"/>
          </a:p>
          <a:p>
            <a:pPr marL="626364" lvl="2" indent="-342900">
              <a:defRPr/>
            </a:pPr>
            <a:r>
              <a:rPr lang="en-US" dirty="0"/>
              <a:t>Publishers are licensing content to train AI models.</a:t>
            </a:r>
            <a:r>
              <a:rPr lang="en-US" altLang="ja-JP" dirty="0"/>
              <a:t> </a:t>
            </a:r>
          </a:p>
          <a:p>
            <a:pPr marL="626364" lvl="2" indent="-342900">
              <a:defRPr/>
            </a:pPr>
            <a:r>
              <a:rPr lang="en-US" dirty="0"/>
              <a:t>Many publishers indicate agreements have strict guidelines. </a:t>
            </a:r>
          </a:p>
          <a:p>
            <a:pPr marL="626364" lvl="2" indent="-342900">
              <a:defRPr/>
            </a:pPr>
            <a:r>
              <a:rPr lang="en-US" dirty="0"/>
              <a:t>Scholars are not always aware.  </a:t>
            </a:r>
          </a:p>
          <a:p>
            <a:pPr marL="626364" lvl="2" indent="-342900">
              <a:defRPr/>
            </a:pPr>
            <a:r>
              <a:rPr lang="en-US" dirty="0"/>
              <a:t>Generative AI Licensing Agreement Tracker. </a:t>
            </a:r>
            <a:r>
              <a:rPr lang="en-US" baseline="30000" dirty="0"/>
              <a:t>12</a:t>
            </a:r>
            <a:endParaRPr lang="en-US" dirty="0"/>
          </a:p>
        </p:txBody>
      </p:sp>
    </p:spTree>
    <p:extLst>
      <p:ext uri="{BB962C8B-B14F-4D97-AF65-F5344CB8AC3E}">
        <p14:creationId xmlns:p14="http://schemas.microsoft.com/office/powerpoint/2010/main" val="4248959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4568</TotalTime>
  <Words>4043</Words>
  <Application>Microsoft Macintosh PowerPoint</Application>
  <PresentationFormat>Widescreen</PresentationFormat>
  <Paragraphs>206</Paragraphs>
  <Slides>18</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ＭＳ Ｐゴシック</vt:lpstr>
      <vt:lpstr>Aptos</vt:lpstr>
      <vt:lpstr>Aptos Display</vt:lpstr>
      <vt:lpstr>Arial</vt:lpstr>
      <vt:lpstr>Calibri</vt:lpstr>
      <vt:lpstr>Office Theme</vt:lpstr>
      <vt:lpstr>Patron Data, Privacy Concerns, &amp; Vendor AI Tools in Libraries </vt:lpstr>
      <vt:lpstr>Learning Objectives</vt:lpstr>
      <vt:lpstr>Copyright </vt:lpstr>
      <vt:lpstr>Fair Use</vt:lpstr>
      <vt:lpstr>Copyright and AI</vt:lpstr>
      <vt:lpstr>PowerPoint Presentation</vt:lpstr>
      <vt:lpstr>Publishers/vendors, and AI</vt:lpstr>
      <vt:lpstr>Publishers/vendors, and AI – issues </vt:lpstr>
      <vt:lpstr>Publishers and content</vt:lpstr>
      <vt:lpstr>AI Errors </vt:lpstr>
      <vt:lpstr>Implications for Libraries</vt:lpstr>
      <vt:lpstr>Examples -  privacy, anonymity, bias…</vt:lpstr>
      <vt:lpstr>Implications for Libraries – contracts and licenses</vt:lpstr>
      <vt:lpstr>Implications for libraries – policies and procedures</vt:lpstr>
      <vt:lpstr>Education </vt:lpstr>
      <vt:lpstr>Q&amp;A/Contact </vt:lpstr>
      <vt:lpstr>References</vt:lpstr>
      <vt:lpstr>References </vt:lpstr>
    </vt:vector>
  </TitlesOfParts>
  <Company>Rush University Medical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Scott Thomson</dc:creator>
  <cp:lastModifiedBy>Maroso, Amy</cp:lastModifiedBy>
  <cp:revision>5</cp:revision>
  <dcterms:created xsi:type="dcterms:W3CDTF">2025-01-13T22:31:53Z</dcterms:created>
  <dcterms:modified xsi:type="dcterms:W3CDTF">2025-04-16T19:04:54Z</dcterms:modified>
</cp:coreProperties>
</file>